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47"/>
  </p:notesMasterIdLst>
  <p:sldIdLst>
    <p:sldId id="271" r:id="rId2"/>
    <p:sldId id="291" r:id="rId3"/>
    <p:sldId id="256" r:id="rId4"/>
    <p:sldId id="292" r:id="rId5"/>
    <p:sldId id="293" r:id="rId6"/>
    <p:sldId id="294" r:id="rId7"/>
    <p:sldId id="295" r:id="rId8"/>
    <p:sldId id="258" r:id="rId9"/>
    <p:sldId id="259" r:id="rId10"/>
    <p:sldId id="260" r:id="rId11"/>
    <p:sldId id="296" r:id="rId12"/>
    <p:sldId id="297" r:id="rId13"/>
    <p:sldId id="261" r:id="rId14"/>
    <p:sldId id="262" r:id="rId15"/>
    <p:sldId id="263" r:id="rId16"/>
    <p:sldId id="264" r:id="rId17"/>
    <p:sldId id="265" r:id="rId18"/>
    <p:sldId id="275" r:id="rId19"/>
    <p:sldId id="277" r:id="rId20"/>
    <p:sldId id="303"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304" r:id="rId35"/>
    <p:sldId id="298" r:id="rId36"/>
    <p:sldId id="299" r:id="rId37"/>
    <p:sldId id="268" r:id="rId38"/>
    <p:sldId id="269" r:id="rId39"/>
    <p:sldId id="272" r:id="rId40"/>
    <p:sldId id="273" r:id="rId41"/>
    <p:sldId id="274" r:id="rId42"/>
    <p:sldId id="300" r:id="rId43"/>
    <p:sldId id="270" r:id="rId44"/>
    <p:sldId id="301" r:id="rId45"/>
    <p:sldId id="302" r:id="rId4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5" d="100"/>
          <a:sy n="105" d="100"/>
        </p:scale>
        <p:origin x="79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91C404-BFDD-CA41-B831-886DB5BBADE5}" type="datetimeFigureOut">
              <a:rPr lang="de-DE" smtClean="0"/>
              <a:t>21.09.25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A7392-DF54-3946-ACBC-96AB89F3EBEC}" type="slidenum">
              <a:rPr lang="de-DE" smtClean="0"/>
              <a:t>‹Nr.›</a:t>
            </a:fld>
            <a:endParaRPr lang="de-DE"/>
          </a:p>
        </p:txBody>
      </p:sp>
    </p:spTree>
    <p:extLst>
      <p:ext uri="{BB962C8B-B14F-4D97-AF65-F5344CB8AC3E}">
        <p14:creationId xmlns:p14="http://schemas.microsoft.com/office/powerpoint/2010/main" val="2895363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Kian</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1</a:t>
            </a:fld>
            <a:endParaRPr lang="de-DE"/>
          </a:p>
        </p:txBody>
      </p:sp>
    </p:spTree>
    <p:extLst>
      <p:ext uri="{BB962C8B-B14F-4D97-AF65-F5344CB8AC3E}">
        <p14:creationId xmlns:p14="http://schemas.microsoft.com/office/powerpoint/2010/main" val="2579763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Kaschmir-Konflikt:</a:t>
            </a:r>
          </a:p>
          <a:p>
            <a:r>
              <a:rPr lang="de-DE" dirty="0"/>
              <a:t>Das Fürstentum Kaschmir war muslimisch geprägt, aber hatte einen hinduistischen Herrscher.</a:t>
            </a:r>
          </a:p>
          <a:p>
            <a:r>
              <a:rPr lang="de-DE" dirty="0"/>
              <a:t>Er entschied sich für den Beitritt zu Indien – Pakistan widersprach.</a:t>
            </a:r>
          </a:p>
          <a:p>
            <a:br>
              <a:rPr lang="de-DE" dirty="0"/>
            </a:br>
            <a:endParaRPr lang="de-DE" dirty="0"/>
          </a:p>
          <a:p>
            <a:r>
              <a:rPr lang="de-DE" b="1" dirty="0"/>
              <a:t>Erster Indien-Pakistan-Krieg (1947–1949):</a:t>
            </a:r>
          </a:p>
          <a:p>
            <a:r>
              <a:rPr lang="de-DE" dirty="0"/>
              <a:t>Pakistanische </a:t>
            </a:r>
            <a:r>
              <a:rPr lang="de-DE" dirty="0" err="1"/>
              <a:t>Stammeskämpfer</a:t>
            </a:r>
            <a:r>
              <a:rPr lang="de-DE" dirty="0"/>
              <a:t> marschieren ein → Indien reagiert militärisch.</a:t>
            </a:r>
          </a:p>
          <a:p>
            <a:r>
              <a:rPr lang="de-DE" dirty="0"/>
              <a:t>Die UNO vermittelt einen Waffenstillstand (1949).</a:t>
            </a:r>
          </a:p>
          <a:p>
            <a:br>
              <a:rPr lang="de-DE" dirty="0"/>
            </a:br>
            <a:endParaRPr lang="de-DE" dirty="0"/>
          </a:p>
          <a:p>
            <a:r>
              <a:rPr lang="de-DE" b="1" dirty="0"/>
              <a:t>Ergebnis:</a:t>
            </a:r>
          </a:p>
          <a:p>
            <a:r>
              <a:rPr lang="de-DE" dirty="0"/>
              <a:t>Kaschmir wird de facto geteilt:</a:t>
            </a:r>
          </a:p>
          <a:p>
            <a:r>
              <a:rPr lang="de-DE" dirty="0"/>
              <a:t>Indien kontrolliert ca. 2/3</a:t>
            </a:r>
          </a:p>
          <a:p>
            <a:r>
              <a:rPr lang="de-DE" dirty="0"/>
              <a:t>Pakistan ca. 1/3</a:t>
            </a:r>
          </a:p>
          <a:p>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10</a:t>
            </a:fld>
            <a:endParaRPr lang="de-DE"/>
          </a:p>
        </p:txBody>
      </p:sp>
    </p:spTree>
    <p:extLst>
      <p:ext uri="{BB962C8B-B14F-4D97-AF65-F5344CB8AC3E}">
        <p14:creationId xmlns:p14="http://schemas.microsoft.com/office/powerpoint/2010/main" val="2463670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4. LINE OF CONTROL (LoC) – DIE GRENZE IM KASCHMIR</a:t>
            </a:r>
          </a:p>
          <a:p>
            <a:br>
              <a:rPr lang="de-DE" dirty="0"/>
            </a:br>
            <a:endParaRPr lang="de-DE" dirty="0"/>
          </a:p>
          <a:p>
            <a:r>
              <a:rPr lang="de-DE" b="1" dirty="0"/>
              <a:t>Was ist die LoC?</a:t>
            </a:r>
          </a:p>
          <a:p>
            <a:r>
              <a:rPr lang="de-DE" dirty="0"/>
              <a:t>Eine militärische Demarkationslinie, die keine offizielle Staatsgrenze ist.</a:t>
            </a:r>
          </a:p>
          <a:p>
            <a:r>
              <a:rPr lang="de-DE" dirty="0"/>
              <a:t>Trennung zwischen von Indien und Pakistan kontrollierten Gebieten in Jammu und Kaschmir.</a:t>
            </a:r>
          </a:p>
          <a:p>
            <a:br>
              <a:rPr lang="de-DE" dirty="0"/>
            </a:br>
            <a:endParaRPr lang="de-DE" dirty="0"/>
          </a:p>
          <a:p>
            <a:r>
              <a:rPr lang="de-DE" b="1" dirty="0"/>
              <a:t>Entstehung:</a:t>
            </a:r>
          </a:p>
          <a:p>
            <a:r>
              <a:rPr lang="de-DE" dirty="0"/>
              <a:t>1949: Einführung der LoC nach UNO-Waffenstillstand.</a:t>
            </a:r>
          </a:p>
          <a:p>
            <a:r>
              <a:rPr lang="de-DE" dirty="0"/>
              <a:t>1972: Simla-Abkommen – Beide Länder erkennen die LoC als faktische Grenze an.</a:t>
            </a:r>
          </a:p>
          <a:p>
            <a:br>
              <a:rPr lang="de-DE" dirty="0"/>
            </a:br>
            <a:endParaRPr lang="de-DE" dirty="0"/>
          </a:p>
          <a:p>
            <a:r>
              <a:rPr lang="de-DE" b="1" dirty="0"/>
              <a:t>Bedeutung:</a:t>
            </a:r>
          </a:p>
          <a:p>
            <a:r>
              <a:rPr lang="de-DE" dirty="0"/>
              <a:t>Symbol für ungelöste Streitfrage Kaschmir.</a:t>
            </a:r>
          </a:p>
          <a:p>
            <a:r>
              <a:rPr lang="de-DE" dirty="0"/>
              <a:t>Immer wieder Ort von militärischen Auseinandersetzungen.</a:t>
            </a:r>
          </a:p>
          <a:p>
            <a:r>
              <a:rPr lang="de-DE" dirty="0"/>
              <a:t>Auch heute noch eine der am stärksten militarisierten Zonen der Welt.</a:t>
            </a:r>
          </a:p>
          <a:p>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11</a:t>
            </a:fld>
            <a:endParaRPr lang="de-DE"/>
          </a:p>
        </p:txBody>
      </p:sp>
    </p:spTree>
    <p:extLst>
      <p:ext uri="{BB962C8B-B14F-4D97-AF65-F5344CB8AC3E}">
        <p14:creationId xmlns:p14="http://schemas.microsoft.com/office/powerpoint/2010/main" val="1880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K</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12</a:t>
            </a:fld>
            <a:endParaRPr lang="de-DE"/>
          </a:p>
        </p:txBody>
      </p:sp>
    </p:spTree>
    <p:extLst>
      <p:ext uri="{BB962C8B-B14F-4D97-AF65-F5344CB8AC3E}">
        <p14:creationId xmlns:p14="http://schemas.microsoft.com/office/powerpoint/2010/main" val="4000762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Ling</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13</a:t>
            </a:fld>
            <a:endParaRPr lang="de-DE"/>
          </a:p>
        </p:txBody>
      </p:sp>
    </p:spTree>
    <p:extLst>
      <p:ext uri="{BB962C8B-B14F-4D97-AF65-F5344CB8AC3E}">
        <p14:creationId xmlns:p14="http://schemas.microsoft.com/office/powerpoint/2010/main" val="526733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Kamil</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14</a:t>
            </a:fld>
            <a:endParaRPr lang="de-DE"/>
          </a:p>
        </p:txBody>
      </p:sp>
    </p:spTree>
    <p:extLst>
      <p:ext uri="{BB962C8B-B14F-4D97-AF65-F5344CB8AC3E}">
        <p14:creationId xmlns:p14="http://schemas.microsoft.com/office/powerpoint/2010/main" val="1336138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2001 – Anschlag auf Indisches Parlament:</a:t>
            </a:r>
          </a:p>
          <a:p>
            <a:r>
              <a:rPr lang="de-DE" dirty="0"/>
              <a:t>Bewaffnete greifen das Parlament in Neu-Delhi an.</a:t>
            </a:r>
          </a:p>
          <a:p>
            <a:r>
              <a:rPr lang="de-DE" dirty="0"/>
              <a:t>Indien beschuldigt Pakistan, Terrorgruppen zu unterstützen.</a:t>
            </a:r>
          </a:p>
          <a:p>
            <a:br>
              <a:rPr lang="de-DE" dirty="0"/>
            </a:br>
            <a:endParaRPr lang="de-DE" dirty="0"/>
          </a:p>
          <a:p>
            <a:r>
              <a:rPr lang="de-DE" b="1" dirty="0"/>
              <a:t>2008 – Mumbai-Anschläge:</a:t>
            </a:r>
          </a:p>
          <a:p>
            <a:r>
              <a:rPr lang="de-DE" dirty="0"/>
              <a:t>Terroranschläge in Mumbai mit über 170 Todesopfern.</a:t>
            </a:r>
          </a:p>
          <a:p>
            <a:r>
              <a:rPr lang="de-DE" dirty="0"/>
              <a:t>Attentäter stammten aus Pakistan (</a:t>
            </a:r>
            <a:r>
              <a:rPr lang="de-DE" dirty="0" err="1"/>
              <a:t>Lashkar-e-Taiba</a:t>
            </a:r>
            <a:r>
              <a:rPr lang="de-DE" dirty="0"/>
              <a:t>).</a:t>
            </a:r>
          </a:p>
          <a:p>
            <a:r>
              <a:rPr lang="de-DE" dirty="0"/>
              <a:t>Eskalation der diplomatischen Beziehungen.</a:t>
            </a:r>
          </a:p>
          <a:p>
            <a:br>
              <a:rPr lang="de-DE" dirty="0"/>
            </a:br>
            <a:endParaRPr lang="de-DE" dirty="0"/>
          </a:p>
          <a:p>
            <a:r>
              <a:rPr lang="de-DE" b="1" dirty="0"/>
              <a:t>2019 – </a:t>
            </a:r>
            <a:r>
              <a:rPr lang="de-DE" b="1" dirty="0" err="1"/>
              <a:t>Pulwama-Anschlag</a:t>
            </a:r>
            <a:r>
              <a:rPr lang="de-DE" b="1" dirty="0"/>
              <a:t>:</a:t>
            </a:r>
          </a:p>
          <a:p>
            <a:r>
              <a:rPr lang="de-DE" dirty="0"/>
              <a:t>Selbstmordanschlag auf indische Sicherheitskräfte im Kaschmirgebiet.</a:t>
            </a:r>
          </a:p>
          <a:p>
            <a:r>
              <a:rPr lang="de-DE" dirty="0"/>
              <a:t>Indien antwortet mit Luftangriffen auf </a:t>
            </a:r>
            <a:r>
              <a:rPr lang="de-DE" dirty="0" err="1"/>
              <a:t>Balakot</a:t>
            </a:r>
            <a:r>
              <a:rPr lang="de-DE" dirty="0"/>
              <a:t> in Pakistan – erstmals seit 1971.</a:t>
            </a:r>
          </a:p>
          <a:p>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15</a:t>
            </a:fld>
            <a:endParaRPr lang="de-DE"/>
          </a:p>
        </p:txBody>
      </p:sp>
    </p:spTree>
    <p:extLst>
      <p:ext uri="{BB962C8B-B14F-4D97-AF65-F5344CB8AC3E}">
        <p14:creationId xmlns:p14="http://schemas.microsoft.com/office/powerpoint/2010/main" val="3606817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Limg</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16</a:t>
            </a:fld>
            <a:endParaRPr lang="de-DE"/>
          </a:p>
        </p:txBody>
      </p:sp>
    </p:spTree>
    <p:extLst>
      <p:ext uri="{BB962C8B-B14F-4D97-AF65-F5344CB8AC3E}">
        <p14:creationId xmlns:p14="http://schemas.microsoft.com/office/powerpoint/2010/main" val="32427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Kian </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17</a:t>
            </a:fld>
            <a:endParaRPr lang="de-DE"/>
          </a:p>
        </p:txBody>
      </p:sp>
    </p:spTree>
    <p:extLst>
      <p:ext uri="{BB962C8B-B14F-4D97-AF65-F5344CB8AC3E}">
        <p14:creationId xmlns:p14="http://schemas.microsoft.com/office/powerpoint/2010/main" val="2417023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Ling long </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18</a:t>
            </a:fld>
            <a:endParaRPr lang="de-DE"/>
          </a:p>
        </p:txBody>
      </p:sp>
    </p:spTree>
    <p:extLst>
      <p:ext uri="{BB962C8B-B14F-4D97-AF65-F5344CB8AC3E}">
        <p14:creationId xmlns:p14="http://schemas.microsoft.com/office/powerpoint/2010/main" val="3667661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Ling ling</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19</a:t>
            </a:fld>
            <a:endParaRPr lang="de-DE"/>
          </a:p>
        </p:txBody>
      </p:sp>
    </p:spTree>
    <p:extLst>
      <p:ext uri="{BB962C8B-B14F-4D97-AF65-F5344CB8AC3E}">
        <p14:creationId xmlns:p14="http://schemas.microsoft.com/office/powerpoint/2010/main" val="394297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K</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2</a:t>
            </a:fld>
            <a:endParaRPr lang="de-DE"/>
          </a:p>
        </p:txBody>
      </p:sp>
    </p:spTree>
    <p:extLst>
      <p:ext uri="{BB962C8B-B14F-4D97-AF65-F5344CB8AC3E}">
        <p14:creationId xmlns:p14="http://schemas.microsoft.com/office/powerpoint/2010/main" val="1291996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Kamil</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21</a:t>
            </a:fld>
            <a:endParaRPr lang="de-DE"/>
          </a:p>
        </p:txBody>
      </p:sp>
    </p:spTree>
    <p:extLst>
      <p:ext uri="{BB962C8B-B14F-4D97-AF65-F5344CB8AC3E}">
        <p14:creationId xmlns:p14="http://schemas.microsoft.com/office/powerpoint/2010/main" val="1668927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Kamil</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22</a:t>
            </a:fld>
            <a:endParaRPr lang="de-DE"/>
          </a:p>
        </p:txBody>
      </p:sp>
    </p:spTree>
    <p:extLst>
      <p:ext uri="{BB962C8B-B14F-4D97-AF65-F5344CB8AC3E}">
        <p14:creationId xmlns:p14="http://schemas.microsoft.com/office/powerpoint/2010/main" val="1301199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Kian</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23</a:t>
            </a:fld>
            <a:endParaRPr lang="de-DE"/>
          </a:p>
        </p:txBody>
      </p:sp>
    </p:spTree>
    <p:extLst>
      <p:ext uri="{BB962C8B-B14F-4D97-AF65-F5344CB8AC3E}">
        <p14:creationId xmlns:p14="http://schemas.microsoft.com/office/powerpoint/2010/main" val="781871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Kian</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24</a:t>
            </a:fld>
            <a:endParaRPr lang="de-DE"/>
          </a:p>
        </p:txBody>
      </p:sp>
    </p:spTree>
    <p:extLst>
      <p:ext uri="{BB962C8B-B14F-4D97-AF65-F5344CB8AC3E}">
        <p14:creationId xmlns:p14="http://schemas.microsoft.com/office/powerpoint/2010/main" val="921478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Ling</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25</a:t>
            </a:fld>
            <a:endParaRPr lang="de-DE"/>
          </a:p>
        </p:txBody>
      </p:sp>
    </p:spTree>
    <p:extLst>
      <p:ext uri="{BB962C8B-B14F-4D97-AF65-F5344CB8AC3E}">
        <p14:creationId xmlns:p14="http://schemas.microsoft.com/office/powerpoint/2010/main" val="2243754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Ling</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26</a:t>
            </a:fld>
            <a:endParaRPr lang="de-DE"/>
          </a:p>
        </p:txBody>
      </p:sp>
    </p:spTree>
    <p:extLst>
      <p:ext uri="{BB962C8B-B14F-4D97-AF65-F5344CB8AC3E}">
        <p14:creationId xmlns:p14="http://schemas.microsoft.com/office/powerpoint/2010/main" val="1606594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Kamil</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27</a:t>
            </a:fld>
            <a:endParaRPr lang="de-DE"/>
          </a:p>
        </p:txBody>
      </p:sp>
    </p:spTree>
    <p:extLst>
      <p:ext uri="{BB962C8B-B14F-4D97-AF65-F5344CB8AC3E}">
        <p14:creationId xmlns:p14="http://schemas.microsoft.com/office/powerpoint/2010/main" val="654803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Kamil</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28</a:t>
            </a:fld>
            <a:endParaRPr lang="de-DE"/>
          </a:p>
        </p:txBody>
      </p:sp>
    </p:spTree>
    <p:extLst>
      <p:ext uri="{BB962C8B-B14F-4D97-AF65-F5344CB8AC3E}">
        <p14:creationId xmlns:p14="http://schemas.microsoft.com/office/powerpoint/2010/main" val="1238685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Kian</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29</a:t>
            </a:fld>
            <a:endParaRPr lang="de-DE"/>
          </a:p>
        </p:txBody>
      </p:sp>
    </p:spTree>
    <p:extLst>
      <p:ext uri="{BB962C8B-B14F-4D97-AF65-F5344CB8AC3E}">
        <p14:creationId xmlns:p14="http://schemas.microsoft.com/office/powerpoint/2010/main" val="4213374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Kian</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30</a:t>
            </a:fld>
            <a:endParaRPr lang="de-DE"/>
          </a:p>
        </p:txBody>
      </p:sp>
    </p:spTree>
    <p:extLst>
      <p:ext uri="{BB962C8B-B14F-4D97-AF65-F5344CB8AC3E}">
        <p14:creationId xmlns:p14="http://schemas.microsoft.com/office/powerpoint/2010/main" val="533654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Ling ling </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3</a:t>
            </a:fld>
            <a:endParaRPr lang="de-DE"/>
          </a:p>
        </p:txBody>
      </p:sp>
    </p:spTree>
    <p:extLst>
      <p:ext uri="{BB962C8B-B14F-4D97-AF65-F5344CB8AC3E}">
        <p14:creationId xmlns:p14="http://schemas.microsoft.com/office/powerpoint/2010/main" val="583555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Basit</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31</a:t>
            </a:fld>
            <a:endParaRPr lang="de-DE"/>
          </a:p>
        </p:txBody>
      </p:sp>
    </p:spTree>
    <p:extLst>
      <p:ext uri="{BB962C8B-B14F-4D97-AF65-F5344CB8AC3E}">
        <p14:creationId xmlns:p14="http://schemas.microsoft.com/office/powerpoint/2010/main" val="1601127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Basit</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32</a:t>
            </a:fld>
            <a:endParaRPr lang="de-DE"/>
          </a:p>
        </p:txBody>
      </p:sp>
    </p:spTree>
    <p:extLst>
      <p:ext uri="{BB962C8B-B14F-4D97-AF65-F5344CB8AC3E}">
        <p14:creationId xmlns:p14="http://schemas.microsoft.com/office/powerpoint/2010/main" val="3413821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Pakistan </a:t>
            </a:r>
            <a:r>
              <a:rPr lang="en-GB" dirty="0" err="1"/>
              <a:t>bekräftigt</a:t>
            </a:r>
            <a:r>
              <a:rPr lang="en-GB" dirty="0"/>
              <a:t> die von den </a:t>
            </a:r>
            <a:r>
              <a:rPr lang="en-GB" dirty="0" err="1"/>
              <a:t>usa</a:t>
            </a:r>
            <a:r>
              <a:rPr lang="en-GB" dirty="0"/>
              <a:t> geholfen </a:t>
            </a:r>
            <a:r>
              <a:rPr lang="en-GB" dirty="0" err="1"/>
              <a:t>waffenruhe</a:t>
            </a:r>
            <a:r>
              <a:rPr lang="en-GB" dirty="0"/>
              <a:t> . 13. Mai  chinas Vizeaußenminister sun </a:t>
            </a:r>
            <a:r>
              <a:rPr lang="en-GB" dirty="0" err="1"/>
              <a:t>Weidong</a:t>
            </a:r>
            <a:r>
              <a:rPr lang="en-GB" dirty="0"/>
              <a:t> traf den pakistanisches. </a:t>
            </a:r>
            <a:r>
              <a:rPr lang="en-GB" dirty="0" err="1"/>
              <a:t>Botschafter</a:t>
            </a:r>
            <a:r>
              <a:rPr lang="en-GB" dirty="0"/>
              <a:t> Khalil </a:t>
            </a:r>
            <a:r>
              <a:rPr lang="en-GB" dirty="0" err="1"/>
              <a:t>Hashmi</a:t>
            </a:r>
            <a:r>
              <a:rPr lang="en-GB" dirty="0"/>
              <a:t> in Peking. Thema. </a:t>
            </a:r>
            <a:r>
              <a:rPr lang="en-GB" dirty="0" err="1"/>
              <a:t>Förderung</a:t>
            </a:r>
            <a:r>
              <a:rPr lang="en-GB" dirty="0"/>
              <a:t> </a:t>
            </a:r>
            <a:r>
              <a:rPr lang="en-GB" dirty="0" err="1"/>
              <a:t>dauerhaftem</a:t>
            </a:r>
            <a:r>
              <a:rPr lang="en-GB" dirty="0"/>
              <a:t> </a:t>
            </a:r>
            <a:r>
              <a:rPr lang="en-GB" dirty="0" err="1"/>
              <a:t>waffenruhe</a:t>
            </a:r>
            <a:r>
              <a:rPr lang="en-GB" dirty="0"/>
              <a:t>. Chinas Position.</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33</a:t>
            </a:fld>
            <a:endParaRPr lang="de-DE"/>
          </a:p>
        </p:txBody>
      </p:sp>
    </p:spTree>
    <p:extLst>
      <p:ext uri="{BB962C8B-B14F-4D97-AF65-F5344CB8AC3E}">
        <p14:creationId xmlns:p14="http://schemas.microsoft.com/office/powerpoint/2010/main" val="683942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Kamil</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35</a:t>
            </a:fld>
            <a:endParaRPr lang="de-DE"/>
          </a:p>
        </p:txBody>
      </p:sp>
    </p:spTree>
    <p:extLst>
      <p:ext uri="{BB962C8B-B14F-4D97-AF65-F5344CB8AC3E}">
        <p14:creationId xmlns:p14="http://schemas.microsoft.com/office/powerpoint/2010/main" val="3933243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Kamil</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36</a:t>
            </a:fld>
            <a:endParaRPr lang="de-DE"/>
          </a:p>
        </p:txBody>
      </p:sp>
    </p:spTree>
    <p:extLst>
      <p:ext uri="{BB962C8B-B14F-4D97-AF65-F5344CB8AC3E}">
        <p14:creationId xmlns:p14="http://schemas.microsoft.com/office/powerpoint/2010/main" val="387755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 </a:t>
            </a:r>
          </a:p>
          <a:p>
            <a:r>
              <a:rPr lang="de-DE" b="1" dirty="0"/>
              <a:t>1. Historischer Hintergrund</a:t>
            </a:r>
          </a:p>
          <a:p>
            <a:br>
              <a:rPr lang="de-DE" dirty="0"/>
            </a:br>
            <a:endParaRPr lang="de-DE" dirty="0"/>
          </a:p>
          <a:p>
            <a:r>
              <a:rPr lang="de-DE" b="1" dirty="0"/>
              <a:t>Indien:</a:t>
            </a:r>
          </a:p>
          <a:p>
            <a:r>
              <a:rPr lang="de-DE" dirty="0"/>
              <a:t>Erste erfolgreiche Atombombe: 1974 – unter dem Decknamen „</a:t>
            </a:r>
            <a:r>
              <a:rPr lang="de-DE" dirty="0" err="1"/>
              <a:t>Smiling</a:t>
            </a:r>
            <a:r>
              <a:rPr lang="de-DE" dirty="0"/>
              <a:t> Buddha“.</a:t>
            </a:r>
          </a:p>
          <a:p>
            <a:r>
              <a:rPr lang="de-DE" dirty="0"/>
              <a:t>Ziel: Demonstration technologischer Souveränität &amp; Sicherheit gegenüber China.</a:t>
            </a:r>
          </a:p>
          <a:p>
            <a:r>
              <a:rPr lang="de-DE" dirty="0"/>
              <a:t>Kein sofortiger Ausbau zu einem nuklearen Arsenal – das änderte sich erst in den 1990ern.</a:t>
            </a:r>
          </a:p>
          <a:p>
            <a:br>
              <a:rPr lang="de-DE" dirty="0"/>
            </a:br>
            <a:endParaRPr lang="de-DE" dirty="0"/>
          </a:p>
          <a:p>
            <a:r>
              <a:rPr lang="de-DE" b="1" dirty="0"/>
              <a:t>Pakistan:</a:t>
            </a:r>
          </a:p>
          <a:p>
            <a:r>
              <a:rPr lang="de-DE" dirty="0"/>
              <a:t>Reagierte mit intensivem Atomprogramm nach Indiens Test 1974.</a:t>
            </a:r>
          </a:p>
          <a:p>
            <a:r>
              <a:rPr lang="de-DE" dirty="0"/>
              <a:t>Baute sein Arsenal mit Hilfe von Netzwerken wie Dr. Abdul Qadeer Khan (Nuklearwissenschaftler).</a:t>
            </a:r>
          </a:p>
          <a:p>
            <a:r>
              <a:rPr lang="de-DE" dirty="0"/>
              <a:t>Erste offizielle Tests: Mai 1998, kurz nach neuen indischen Tests.</a:t>
            </a:r>
          </a:p>
          <a:p>
            <a:r>
              <a:rPr lang="de-DE" b="1" dirty="0"/>
              <a:t>🔐 </a:t>
            </a:r>
          </a:p>
          <a:p>
            <a:r>
              <a:rPr lang="de-DE" b="1" dirty="0"/>
              <a:t>2. Nukleare Doktrin – Wie denken die Länder über Atomwaffen?</a:t>
            </a:r>
          </a:p>
          <a:p>
            <a:br>
              <a:rPr lang="de-DE" dirty="0"/>
            </a:br>
            <a:endParaRPr lang="de-DE" dirty="0"/>
          </a:p>
          <a:p>
            <a:r>
              <a:rPr lang="de-DE" b="1" dirty="0"/>
              <a:t>Indien:</a:t>
            </a:r>
          </a:p>
          <a:p>
            <a:r>
              <a:rPr lang="de-DE" dirty="0"/>
              <a:t>No First Use (NFU)-Doktrin: Indien erklärt, Atomwaffen nur als Antwort auf einen Atomangriff einzusetzen.</a:t>
            </a:r>
          </a:p>
          <a:p>
            <a:r>
              <a:rPr lang="de-DE" dirty="0"/>
              <a:t>Gleichzeitig: Ausbau moderner Trägersysteme und </a:t>
            </a:r>
            <a:r>
              <a:rPr lang="de-DE" dirty="0" err="1"/>
              <a:t>Zweitschlagsfähigkeit</a:t>
            </a:r>
            <a:r>
              <a:rPr lang="de-DE" dirty="0"/>
              <a:t> (z. B. Atom-U-Boote).</a:t>
            </a:r>
          </a:p>
          <a:p>
            <a:r>
              <a:rPr lang="de-DE" dirty="0"/>
              <a:t>Ziel: Abschreckung, nicht Angriff.</a:t>
            </a:r>
          </a:p>
          <a:p>
            <a:br>
              <a:rPr lang="de-DE" dirty="0"/>
            </a:br>
            <a:endParaRPr lang="de-DE" dirty="0"/>
          </a:p>
          <a:p>
            <a:r>
              <a:rPr lang="de-DE" b="1" dirty="0"/>
              <a:t>Pakistan:</a:t>
            </a:r>
          </a:p>
          <a:p>
            <a:r>
              <a:rPr lang="de-DE" dirty="0"/>
              <a:t>Keine No-First-Use-Doktrin – im Gegenteil:</a:t>
            </a:r>
          </a:p>
          <a:p>
            <a:r>
              <a:rPr lang="de-DE" dirty="0"/>
              <a:t>Pakistan behält sich den Erstschlag bei Bedrohung durch konventionelle indische Streitkräfte vor.</a:t>
            </a:r>
          </a:p>
          <a:p>
            <a:r>
              <a:rPr lang="de-DE" dirty="0"/>
              <a:t>Einsatz auch bei Bedrohung „wichtiger nationaler Interessen“ möglich.</a:t>
            </a:r>
          </a:p>
          <a:p>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37</a:t>
            </a:fld>
            <a:endParaRPr lang="de-DE"/>
          </a:p>
        </p:txBody>
      </p:sp>
    </p:spTree>
    <p:extLst>
      <p:ext uri="{BB962C8B-B14F-4D97-AF65-F5344CB8AC3E}">
        <p14:creationId xmlns:p14="http://schemas.microsoft.com/office/powerpoint/2010/main" val="3622048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Kian</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38</a:t>
            </a:fld>
            <a:endParaRPr lang="de-DE"/>
          </a:p>
        </p:txBody>
      </p:sp>
    </p:spTree>
    <p:extLst>
      <p:ext uri="{BB962C8B-B14F-4D97-AF65-F5344CB8AC3E}">
        <p14:creationId xmlns:p14="http://schemas.microsoft.com/office/powerpoint/2010/main" val="3002876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Ling</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39</a:t>
            </a:fld>
            <a:endParaRPr lang="de-DE"/>
          </a:p>
        </p:txBody>
      </p:sp>
    </p:spTree>
    <p:extLst>
      <p:ext uri="{BB962C8B-B14F-4D97-AF65-F5344CB8AC3E}">
        <p14:creationId xmlns:p14="http://schemas.microsoft.com/office/powerpoint/2010/main" val="343409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Kian</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40</a:t>
            </a:fld>
            <a:endParaRPr lang="de-DE"/>
          </a:p>
        </p:txBody>
      </p:sp>
    </p:spTree>
    <p:extLst>
      <p:ext uri="{BB962C8B-B14F-4D97-AF65-F5344CB8AC3E}">
        <p14:creationId xmlns:p14="http://schemas.microsoft.com/office/powerpoint/2010/main" val="2463809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Kamil</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41</a:t>
            </a:fld>
            <a:endParaRPr lang="de-DE"/>
          </a:p>
        </p:txBody>
      </p:sp>
    </p:spTree>
    <p:extLst>
      <p:ext uri="{BB962C8B-B14F-4D97-AF65-F5344CB8AC3E}">
        <p14:creationId xmlns:p14="http://schemas.microsoft.com/office/powerpoint/2010/main" val="1642297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Pic</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4</a:t>
            </a:fld>
            <a:endParaRPr lang="de-DE"/>
          </a:p>
        </p:txBody>
      </p:sp>
    </p:spTree>
    <p:extLst>
      <p:ext uri="{BB962C8B-B14F-4D97-AF65-F5344CB8AC3E}">
        <p14:creationId xmlns:p14="http://schemas.microsoft.com/office/powerpoint/2010/main" val="244723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Kamil</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42</a:t>
            </a:fld>
            <a:endParaRPr lang="de-DE"/>
          </a:p>
        </p:txBody>
      </p:sp>
    </p:spTree>
    <p:extLst>
      <p:ext uri="{BB962C8B-B14F-4D97-AF65-F5344CB8AC3E}">
        <p14:creationId xmlns:p14="http://schemas.microsoft.com/office/powerpoint/2010/main" val="481715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Ling</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43</a:t>
            </a:fld>
            <a:endParaRPr lang="de-DE"/>
          </a:p>
        </p:txBody>
      </p:sp>
    </p:spTree>
    <p:extLst>
      <p:ext uri="{BB962C8B-B14F-4D97-AF65-F5344CB8AC3E}">
        <p14:creationId xmlns:p14="http://schemas.microsoft.com/office/powerpoint/2010/main" val="37808635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Kian</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44</a:t>
            </a:fld>
            <a:endParaRPr lang="de-DE"/>
          </a:p>
        </p:txBody>
      </p:sp>
    </p:spTree>
    <p:extLst>
      <p:ext uri="{BB962C8B-B14F-4D97-AF65-F5344CB8AC3E}">
        <p14:creationId xmlns:p14="http://schemas.microsoft.com/office/powerpoint/2010/main" val="1357458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Muslim League wurde als politische Vertretung der Muslime gegründet.</a:t>
            </a:r>
          </a:p>
          <a:p>
            <a:r>
              <a:rPr lang="de-DE" dirty="0"/>
              <a:t>Ziel: Schutz muslimischer Interessen in einem mehrheitlich hinduistischen Staat.</a:t>
            </a:r>
          </a:p>
          <a:p>
            <a:r>
              <a:rPr lang="de-DE" dirty="0"/>
              <a:t>Die Muslime sahen sich zunehmend als eigene Nation, nicht nur als religiöse Minderheit.</a:t>
            </a:r>
          </a:p>
          <a:p>
            <a:br>
              <a:rPr lang="de-DE" dirty="0"/>
            </a:br>
            <a:endParaRPr lang="de-DE" dirty="0"/>
          </a:p>
          <a:p>
            <a:r>
              <a:rPr lang="de-DE" b="1" dirty="0"/>
              <a:t>Forderungen der Muslim League:</a:t>
            </a:r>
          </a:p>
          <a:p>
            <a:r>
              <a:rPr lang="de-DE" dirty="0"/>
              <a:t>Einführung getrennter Wählerlisten für Muslime und Hindus.</a:t>
            </a:r>
          </a:p>
          <a:p>
            <a:r>
              <a:rPr lang="de-DE" dirty="0"/>
              <a:t>Eigene politische Repräsentation in Parlamenten.</a:t>
            </a:r>
          </a:p>
          <a:p>
            <a:r>
              <a:rPr lang="de-DE" dirty="0"/>
              <a:t>Kulturelle und religiöse Selbstbestimmung.</a:t>
            </a:r>
          </a:p>
          <a:p>
            <a:br>
              <a:rPr lang="de-DE" dirty="0"/>
            </a:br>
            <a:endParaRPr lang="de-DE" dirty="0"/>
          </a:p>
          <a:p>
            <a:r>
              <a:rPr lang="de-DE" b="1" dirty="0"/>
              <a:t>Rolle der Briten: „Teile und herrsche“</a:t>
            </a:r>
          </a:p>
          <a:p>
            <a:r>
              <a:rPr lang="de-DE" dirty="0"/>
              <a:t>Die britische Kolonialmacht unterstützte religiöse Trennung, um die indische Bevölkerung politisch zu schwächen.</a:t>
            </a:r>
          </a:p>
          <a:p>
            <a:r>
              <a:rPr lang="de-DE" dirty="0"/>
              <a:t>Diese Strategie vertiefte das Misstrauen zwischen Hindus und Muslimen.</a:t>
            </a:r>
          </a:p>
          <a:p>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5</a:t>
            </a:fld>
            <a:endParaRPr lang="de-DE"/>
          </a:p>
        </p:txBody>
      </p:sp>
    </p:spTree>
    <p:extLst>
      <p:ext uri="{BB962C8B-B14F-4D97-AF65-F5344CB8AC3E}">
        <p14:creationId xmlns:p14="http://schemas.microsoft.com/office/powerpoint/2010/main" val="22355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Ling ling</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6</a:t>
            </a:fld>
            <a:endParaRPr lang="de-DE"/>
          </a:p>
        </p:txBody>
      </p:sp>
    </p:spTree>
    <p:extLst>
      <p:ext uri="{BB962C8B-B14F-4D97-AF65-F5344CB8AC3E}">
        <p14:creationId xmlns:p14="http://schemas.microsoft.com/office/powerpoint/2010/main" val="394980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Pic</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7</a:t>
            </a:fld>
            <a:endParaRPr lang="de-DE"/>
          </a:p>
        </p:txBody>
      </p:sp>
    </p:spTree>
    <p:extLst>
      <p:ext uri="{BB962C8B-B14F-4D97-AF65-F5344CB8AC3E}">
        <p14:creationId xmlns:p14="http://schemas.microsoft.com/office/powerpoint/2010/main" val="4107601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2. FORDERUNG NACH TEILUNG UND DIE JAHRE 1940–1945</a:t>
            </a:r>
          </a:p>
          <a:p>
            <a:br>
              <a:rPr lang="de-DE" dirty="0"/>
            </a:br>
            <a:endParaRPr lang="de-DE" dirty="0"/>
          </a:p>
          <a:p>
            <a:r>
              <a:rPr lang="de-DE" b="1" dirty="0"/>
              <a:t>Lahore-Resolution (1940):</a:t>
            </a:r>
          </a:p>
          <a:p>
            <a:r>
              <a:rPr lang="de-DE" dirty="0"/>
              <a:t>Die Muslim League forderte erstmals einen eigenen Staat für Muslime → später „Pakistan“ genannt.</a:t>
            </a:r>
          </a:p>
          <a:p>
            <a:r>
              <a:rPr lang="de-DE" dirty="0"/>
              <a:t>Begründung: Hindus und Muslime seien zwei Nationen, die nicht in einem Staat zusammenleben könnten („Zwei-Nationen-Theorie“).</a:t>
            </a:r>
          </a:p>
          <a:p>
            <a:br>
              <a:rPr lang="de-DE" dirty="0"/>
            </a:br>
            <a:endParaRPr lang="de-DE" dirty="0"/>
          </a:p>
          <a:p>
            <a:r>
              <a:rPr lang="de-DE" b="1" dirty="0"/>
              <a:t>Gegenseite: Indischer Nationalkongress (INC)</a:t>
            </a:r>
          </a:p>
          <a:p>
            <a:r>
              <a:rPr lang="de-DE" dirty="0"/>
              <a:t>Forderte einen einheitlichen, säkularen Nationalstaat für ganz Indien.</a:t>
            </a:r>
          </a:p>
          <a:p>
            <a:r>
              <a:rPr lang="de-DE" dirty="0"/>
              <a:t>Ablehnung einer religiös begründeten Teilung.</a:t>
            </a:r>
          </a:p>
          <a:p>
            <a:br>
              <a:rPr lang="de-DE" dirty="0"/>
            </a:br>
            <a:endParaRPr lang="de-DE" dirty="0"/>
          </a:p>
          <a:p>
            <a:r>
              <a:rPr lang="de-DE" b="1" dirty="0"/>
              <a:t>Zweiter Weltkrieg (1939–1945):</a:t>
            </a:r>
          </a:p>
          <a:p>
            <a:r>
              <a:rPr lang="de-DE" dirty="0"/>
              <a:t>Die Spannungen verschärfen sich:</a:t>
            </a:r>
          </a:p>
          <a:p>
            <a:r>
              <a:rPr lang="de-DE" dirty="0"/>
              <a:t>Der INC boykottiert die britische Kriegsführung.</a:t>
            </a:r>
          </a:p>
          <a:p>
            <a:r>
              <a:rPr lang="de-DE" dirty="0"/>
              <a:t>Die Muslim League unterstützt die Briten – um politische Vorteile nach dem Krieg zu bekommen.</a:t>
            </a:r>
          </a:p>
          <a:p>
            <a:r>
              <a:rPr lang="de-DE" dirty="0"/>
              <a:t>Ergebnis: Der Wunsch nach Teilung Indiens wurde politisch immer realer.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8</a:t>
            </a:fld>
            <a:endParaRPr lang="de-DE"/>
          </a:p>
        </p:txBody>
      </p:sp>
    </p:spTree>
    <p:extLst>
      <p:ext uri="{BB962C8B-B14F-4D97-AF65-F5344CB8AC3E}">
        <p14:creationId xmlns:p14="http://schemas.microsoft.com/office/powerpoint/2010/main" val="331343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Ling ling </a:t>
            </a:r>
            <a:endParaRPr lang="de-DE" dirty="0"/>
          </a:p>
        </p:txBody>
      </p:sp>
      <p:sp>
        <p:nvSpPr>
          <p:cNvPr id="4" name="Foliennummernplatzhalter 3"/>
          <p:cNvSpPr>
            <a:spLocks noGrp="1"/>
          </p:cNvSpPr>
          <p:nvPr>
            <p:ph type="sldNum" sz="quarter" idx="5"/>
          </p:nvPr>
        </p:nvSpPr>
        <p:spPr/>
        <p:txBody>
          <a:bodyPr/>
          <a:lstStyle/>
          <a:p>
            <a:fld id="{977A7392-DF54-3946-ACBC-96AB89F3EBEC}" type="slidenum">
              <a:rPr lang="de-DE" smtClean="0"/>
              <a:t>9</a:t>
            </a:fld>
            <a:endParaRPr lang="de-DE"/>
          </a:p>
        </p:txBody>
      </p:sp>
    </p:spTree>
    <p:extLst>
      <p:ext uri="{BB962C8B-B14F-4D97-AF65-F5344CB8AC3E}">
        <p14:creationId xmlns:p14="http://schemas.microsoft.com/office/powerpoint/2010/main" val="5678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p:nvSpPr>
        <p:spPr>
          <a:xfrm flipH="1">
            <a:off x="-1" y="4450189"/>
            <a:ext cx="12188825"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p:nvSpPr>
        <p:spPr>
          <a:xfrm>
            <a:off x="634835" y="633875"/>
            <a:ext cx="10919156"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6994" y="758952"/>
            <a:ext cx="10055781" cy="3566160"/>
          </a:xfrm>
          <a:prstGeom prst="rect">
            <a:avLst/>
          </a:prstGeom>
        </p:spPr>
        <p:txBody>
          <a:bodyPr anchor="b">
            <a:normAutofit/>
          </a:bodyPr>
          <a:lstStyle>
            <a:lvl1pPr algn="l">
              <a:lnSpc>
                <a:spcPct val="90000"/>
              </a:lnSpc>
              <a:defRPr sz="7998" cap="all" spc="-50" baseline="0">
                <a:solidFill>
                  <a:schemeClr val="tx1">
                    <a:lumMod val="85000"/>
                    <a:lumOff val="15000"/>
                  </a:schemeClr>
                </a:solidFill>
              </a:defRPr>
            </a:lvl1pPr>
          </a:lstStyle>
          <a:p>
            <a:r>
              <a:rPr lang="de-DE" noProof="0"/>
              <a:t>Mastertitelformat bearbeiten</a:t>
            </a:r>
            <a:endParaRPr lang="en-US" noProof="0"/>
          </a:p>
        </p:txBody>
      </p:sp>
      <p:sp>
        <p:nvSpPr>
          <p:cNvPr id="3" name="Subtitle 2"/>
          <p:cNvSpPr>
            <a:spLocks noGrp="1"/>
          </p:cNvSpPr>
          <p:nvPr>
            <p:ph type="subTitle" idx="1"/>
          </p:nvPr>
        </p:nvSpPr>
        <p:spPr>
          <a:xfrm>
            <a:off x="1099764" y="4645152"/>
            <a:ext cx="10055781" cy="1143000"/>
          </a:xfrm>
        </p:spPr>
        <p:txBody>
          <a:bodyPr lIns="91440" rIns="91440">
            <a:normAutofit/>
          </a:bodyPr>
          <a:lstStyle>
            <a:lvl1pPr marL="0" indent="0" algn="l">
              <a:buNone/>
              <a:defRPr sz="2399" cap="all" spc="200" baseline="0">
                <a:solidFill>
                  <a:schemeClr val="tx1"/>
                </a:solidFill>
                <a:latin typeface="+mn-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de-DE" noProof="0"/>
              <a:t>Master-Untertitelformat bearbeiten</a:t>
            </a:r>
            <a:endParaRPr lang="en-US" noProof="0" dirty="0"/>
          </a:p>
        </p:txBody>
      </p:sp>
    </p:spTree>
    <p:extLst>
      <p:ext uri="{BB962C8B-B14F-4D97-AF65-F5344CB8AC3E}">
        <p14:creationId xmlns:p14="http://schemas.microsoft.com/office/powerpoint/2010/main" val="11504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und Inhal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p:nvSpPr>
        <p:spPr>
          <a:xfrm>
            <a:off x="634835" y="633875"/>
            <a:ext cx="10919156"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6994" y="2343885"/>
            <a:ext cx="10055781"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6994" y="942871"/>
            <a:ext cx="10055781"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06498234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p:nvSpPr>
        <p:spPr>
          <a:xfrm flipH="1">
            <a:off x="1" y="0"/>
            <a:ext cx="335018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p:nvSpPr>
        <p:spPr>
          <a:xfrm>
            <a:off x="634835" y="633875"/>
            <a:ext cx="10919156"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6994" y="2459737"/>
            <a:ext cx="9909515"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6994" y="942871"/>
            <a:ext cx="10055781"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49319493"/>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p:nvSpPr>
        <p:spPr>
          <a:xfrm>
            <a:off x="1" y="3429000"/>
            <a:ext cx="12188825"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p:nvSpPr>
        <p:spPr>
          <a:xfrm>
            <a:off x="634835" y="633875"/>
            <a:ext cx="10919156"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6994" y="2163331"/>
            <a:ext cx="2918653" cy="2919413"/>
          </a:xfrm>
          <a:solidFill>
            <a:srgbClr val="EDEFF7"/>
          </a:solidFill>
        </p:spPr>
        <p:txBody>
          <a:bodyPr anchor="ctr"/>
          <a:lstStyle>
            <a:lvl1pPr algn="ctr">
              <a:defRPr/>
            </a:lvl1pPr>
          </a:lstStyle>
          <a:p>
            <a:r>
              <a:rPr lang="de-DE" noProof="0"/>
              <a:t>Bild durch Klicken auf Symbol hinzufügen</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7973" y="2163331"/>
            <a:ext cx="2918653" cy="2919413"/>
          </a:xfrm>
          <a:solidFill>
            <a:srgbClr val="EDEFF7"/>
          </a:solidFill>
        </p:spPr>
        <p:txBody>
          <a:bodyPr anchor="ctr"/>
          <a:lstStyle>
            <a:lvl1pPr algn="ctr">
              <a:defRPr/>
            </a:lvl1pPr>
          </a:lstStyle>
          <a:p>
            <a:r>
              <a:rPr lang="de-DE" noProof="0"/>
              <a:t>Bild durch Klicken auf Symbol hinzufügen</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18952" y="2163331"/>
            <a:ext cx="2918653" cy="2919413"/>
          </a:xfrm>
          <a:solidFill>
            <a:srgbClr val="EDEFF7"/>
          </a:solidFill>
        </p:spPr>
        <p:txBody>
          <a:bodyPr anchor="ctr"/>
          <a:lstStyle>
            <a:lvl1pPr algn="ctr">
              <a:defRPr/>
            </a:lvl1pPr>
          </a:lstStyle>
          <a:p>
            <a:r>
              <a:rPr lang="de-DE" noProof="0"/>
              <a:t>Bild durch Klicken auf Symbol hinzufügen</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6994" y="5257321"/>
            <a:ext cx="2918653" cy="583534"/>
          </a:xfrm>
        </p:spPr>
        <p:txBody>
          <a:bodyPr lIns="91440" rIns="91440" anchor="ctr">
            <a:normAutofit/>
          </a:bodyPr>
          <a:lstStyle>
            <a:lvl1pPr marL="0" indent="0" algn="ctr">
              <a:buNone/>
              <a:defRPr sz="1799" cap="all" baseline="0">
                <a:solidFill>
                  <a:schemeClr val="tx1"/>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5558" y="5257321"/>
            <a:ext cx="2918653" cy="583534"/>
          </a:xfrm>
        </p:spPr>
        <p:txBody>
          <a:bodyPr lIns="91440" rIns="91440" anchor="ctr">
            <a:normAutofit/>
          </a:bodyPr>
          <a:lstStyle>
            <a:lvl1pPr marL="0" indent="0" algn="ctr">
              <a:buNone/>
              <a:defRPr sz="1799" cap="all" baseline="0">
                <a:solidFill>
                  <a:schemeClr val="tx1"/>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4123" y="5257321"/>
            <a:ext cx="2918653" cy="583534"/>
          </a:xfrm>
        </p:spPr>
        <p:txBody>
          <a:bodyPr lIns="91440" rIns="91440" anchor="ctr">
            <a:normAutofit/>
          </a:bodyPr>
          <a:lstStyle>
            <a:lvl1pPr marL="0" indent="0" algn="ctr">
              <a:buNone/>
              <a:defRPr sz="1799" cap="all" baseline="0">
                <a:solidFill>
                  <a:schemeClr val="tx1"/>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6994" y="1268337"/>
            <a:ext cx="10055781"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220166466"/>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p:nvSpPr>
        <p:spPr>
          <a:xfrm flipH="1">
            <a:off x="0" y="0"/>
            <a:ext cx="11954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p:nvSpPr>
        <p:spPr>
          <a:xfrm>
            <a:off x="634835" y="633875"/>
            <a:ext cx="10919156"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3007" y="633876"/>
            <a:ext cx="5630983" cy="5591175"/>
          </a:xfrm>
          <a:solidFill>
            <a:schemeClr val="tx2"/>
          </a:solidFill>
        </p:spPr>
        <p:txBody>
          <a:bodyPr anchor="ctr"/>
          <a:lstStyle>
            <a:lvl1pPr algn="ctr">
              <a:defRPr>
                <a:solidFill>
                  <a:schemeClr val="bg1"/>
                </a:solidFill>
              </a:defRPr>
            </a:lvl1pPr>
          </a:lstStyle>
          <a:p>
            <a:r>
              <a:rPr lang="de-DE" noProof="0"/>
              <a:t>Bild durch Klicken auf Symbol hinzufügen</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6994" y="942870"/>
            <a:ext cx="4156213"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6994" y="2281658"/>
            <a:ext cx="4156213" cy="3633471"/>
          </a:xfrm>
        </p:spPr>
        <p:txBody>
          <a:bodyPr>
            <a:normAutofit/>
          </a:bodyPr>
          <a:lstStyle>
            <a:lvl1pPr marL="0" indent="0">
              <a:buClr>
                <a:schemeClr val="tx1"/>
              </a:buClr>
              <a:buNone/>
              <a:defRPr sz="1600">
                <a:solidFill>
                  <a:schemeClr val="tx1"/>
                </a:solidFill>
              </a:defRPr>
            </a:lvl1pPr>
            <a:lvl2pPr marL="201108" indent="0">
              <a:buClr>
                <a:schemeClr val="tx1"/>
              </a:buClr>
              <a:buFont typeface="Arial" panose="020B0604020202020204" pitchFamily="34" charset="0"/>
              <a:buNone/>
              <a:defRPr sz="1400">
                <a:solidFill>
                  <a:schemeClr val="tx1"/>
                </a:solidFill>
              </a:defRPr>
            </a:lvl2pPr>
            <a:lvl3pPr marL="383933" indent="0">
              <a:buClr>
                <a:schemeClr val="tx1"/>
              </a:buClr>
              <a:buFont typeface="Arial" panose="020B0604020202020204" pitchFamily="34" charset="0"/>
              <a:buNone/>
              <a:defRPr sz="1100">
                <a:solidFill>
                  <a:schemeClr val="tx1"/>
                </a:solidFill>
              </a:defRPr>
            </a:lvl3pPr>
            <a:lvl4pPr marL="566758" indent="0">
              <a:buClr>
                <a:schemeClr val="tx1"/>
              </a:buClr>
              <a:buFont typeface="Arial" panose="020B0604020202020204" pitchFamily="34" charset="0"/>
              <a:buNone/>
              <a:defRPr sz="1100">
                <a:solidFill>
                  <a:schemeClr val="tx1"/>
                </a:solidFill>
              </a:defRPr>
            </a:lvl4pPr>
            <a:lvl5pPr marL="749583" indent="0">
              <a:buClr>
                <a:schemeClr val="tx1"/>
              </a:buClr>
              <a:buFont typeface="Arial" panose="020B0604020202020204" pitchFamily="34" charset="0"/>
              <a:buNone/>
              <a:defRPr sz="1100">
                <a:solidFill>
                  <a:schemeClr val="tx1"/>
                </a:solidFill>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38498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5BCAD085-E8A6-8845-BD4E-CB4CCA059FC4}" type="datetimeFigureOut">
              <a:rPr lang="en-US" smtClean="0"/>
              <a:t>9/21/25</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C1FF6DA9-008F-8B48-92A6-B652298478BF}" type="slidenum">
              <a:rPr lang="en-US" smtClean="0"/>
              <a:t>‹Nr.›</a:t>
            </a:fld>
            <a:endParaRPr lang="en-US"/>
          </a:p>
        </p:txBody>
      </p:sp>
      <p:sp>
        <p:nvSpPr>
          <p:cNvPr id="5" name="Rectangle">
            <a:extLst>
              <a:ext uri="{FF2B5EF4-FFF2-40B4-BE49-F238E27FC236}">
                <a16:creationId xmlns:a16="http://schemas.microsoft.com/office/drawing/2014/main" id="{0AB10FFC-D586-994D-8D3D-F4042255CB72}"/>
              </a:ext>
            </a:extLst>
          </p:cNvPr>
          <p:cNvSpPr/>
          <p:nvPr/>
        </p:nvSpPr>
        <p:spPr>
          <a:xfrm flipH="1">
            <a:off x="0" y="0"/>
            <a:ext cx="12188825"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p:nvSpPr>
        <p:spPr>
          <a:xfrm>
            <a:off x="634835" y="633875"/>
            <a:ext cx="10919156"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p:nvCxnSpPr>
        <p:spPr>
          <a:xfrm>
            <a:off x="6816617" y="999566"/>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4835" y="3135207"/>
            <a:ext cx="5459570" cy="587584"/>
          </a:xfrm>
          <a:prstGeom prst="rect">
            <a:avLst/>
          </a:prstGeom>
        </p:spPr>
        <p:txBody>
          <a:bodyPr vert="horz" lIns="91440" tIns="45720" rIns="91440" bIns="45720" rtlCol="0" anchor="ctr">
            <a:noAutofit/>
          </a:bodyPr>
          <a:lstStyle>
            <a:lvl1pPr algn="r">
              <a:defRPr sz="4799"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38830" y="831287"/>
            <a:ext cx="4015160" cy="5195425"/>
          </a:xfrm>
        </p:spPr>
        <p:txBody>
          <a:bodyPr anchor="ctr">
            <a:normAutofit/>
          </a:bodyPr>
          <a:lstStyle>
            <a:lvl1pPr marL="342797" indent="-342797">
              <a:buClr>
                <a:schemeClr val="tx1"/>
              </a:buClr>
              <a:buFont typeface="+mj-lt"/>
              <a:buAutoNum type="arabicPeriod"/>
              <a:defRPr sz="1600">
                <a:solidFill>
                  <a:schemeClr val="tx1"/>
                </a:solidFill>
              </a:defRPr>
            </a:lvl1pPr>
            <a:lvl2pPr marL="543905" indent="-342797">
              <a:buClr>
                <a:schemeClr val="tx1"/>
              </a:buClr>
              <a:buFont typeface="+mj-lt"/>
              <a:buAutoNum type="arabicPeriod"/>
              <a:defRPr sz="1400"/>
            </a:lvl2pPr>
            <a:lvl3pPr marL="612464" indent="-228531">
              <a:buClr>
                <a:schemeClr val="tx1"/>
              </a:buClr>
              <a:buFont typeface="+mj-lt"/>
              <a:buAutoNum type="arabicPeriod"/>
              <a:defRPr sz="1100"/>
            </a:lvl3pPr>
            <a:lvl4pPr marL="795289" indent="-228531">
              <a:buClr>
                <a:schemeClr val="tx1"/>
              </a:buClr>
              <a:buFont typeface="+mj-lt"/>
              <a:buAutoNum type="arabicPeriod"/>
              <a:defRPr sz="1100"/>
            </a:lvl4pPr>
            <a:lvl5pPr marL="978114" indent="-228531">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61142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5BCAD085-E8A6-8845-BD4E-CB4CCA059FC4}" type="datetimeFigureOut">
              <a:rPr lang="en-US" smtClean="0"/>
              <a:t>9/21/25</a:t>
            </a:fld>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C1FF6DA9-008F-8B48-92A6-B652298478BF}" type="slidenum">
              <a:rPr lang="en-US" smtClean="0"/>
              <a:t>‹Nr.›</a:t>
            </a:fld>
            <a:endParaRPr lang="en-US"/>
          </a:p>
        </p:txBody>
      </p:sp>
      <p:sp>
        <p:nvSpPr>
          <p:cNvPr id="5" name="Rectangle">
            <a:extLst>
              <a:ext uri="{FF2B5EF4-FFF2-40B4-BE49-F238E27FC236}">
                <a16:creationId xmlns:a16="http://schemas.microsoft.com/office/drawing/2014/main" id="{AA314B25-B4AF-394E-BBDA-7E6BAD315F39}"/>
              </a:ext>
            </a:extLst>
          </p:cNvPr>
          <p:cNvSpPr/>
          <p:nvPr/>
        </p:nvSpPr>
        <p:spPr>
          <a:xfrm>
            <a:off x="3350185" y="0"/>
            <a:ext cx="8838641"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p:nvSpPr>
        <p:spPr>
          <a:xfrm>
            <a:off x="634835" y="633875"/>
            <a:ext cx="10919156"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4835" y="3135207"/>
            <a:ext cx="4885581"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4378" y="633875"/>
            <a:ext cx="5979613" cy="5590250"/>
          </a:xfrm>
        </p:spPr>
        <p:txBody>
          <a:bodyPr anchor="ctr">
            <a:normAutofit/>
          </a:bodyPr>
          <a:lstStyle>
            <a:lvl1pPr marL="342797" indent="-342797">
              <a:lnSpc>
                <a:spcPts val="1999"/>
              </a:lnSpc>
              <a:buClr>
                <a:schemeClr val="tx1"/>
              </a:buClr>
              <a:buFont typeface="+mj-lt"/>
              <a:buAutoNum type="arabicPeriod"/>
              <a:defRPr sz="1600">
                <a:solidFill>
                  <a:schemeClr val="tx1"/>
                </a:solidFill>
              </a:defRPr>
            </a:lvl1pPr>
            <a:lvl2pPr marL="543905" indent="-342797">
              <a:lnSpc>
                <a:spcPts val="1999"/>
              </a:lnSpc>
              <a:buClr>
                <a:schemeClr val="tx1"/>
              </a:buClr>
              <a:buFont typeface="+mj-lt"/>
              <a:buAutoNum type="arabicPeriod"/>
              <a:defRPr sz="1600">
                <a:solidFill>
                  <a:schemeClr val="tx1"/>
                </a:solidFill>
              </a:defRPr>
            </a:lvl2pPr>
            <a:lvl3pPr marL="612464" indent="-228531">
              <a:lnSpc>
                <a:spcPts val="1999"/>
              </a:lnSpc>
              <a:buClr>
                <a:schemeClr val="tx1"/>
              </a:buClr>
              <a:buFont typeface="+mj-lt"/>
              <a:buAutoNum type="arabicPeriod"/>
              <a:defRPr sz="1600">
                <a:solidFill>
                  <a:schemeClr val="tx1"/>
                </a:solidFill>
              </a:defRPr>
            </a:lvl3pPr>
            <a:lvl4pPr marL="795289" indent="-228531">
              <a:lnSpc>
                <a:spcPts val="1999"/>
              </a:lnSpc>
              <a:buClr>
                <a:schemeClr val="tx1"/>
              </a:buClr>
              <a:buFont typeface="+mj-lt"/>
              <a:buAutoNum type="arabicPeriod"/>
              <a:defRPr sz="1600">
                <a:solidFill>
                  <a:schemeClr val="tx1"/>
                </a:solidFill>
              </a:defRPr>
            </a:lvl4pPr>
            <a:lvl5pPr marL="978114" indent="-228531">
              <a:lnSpc>
                <a:spcPts val="1999"/>
              </a:lnSpc>
              <a:buClr>
                <a:schemeClr val="tx1"/>
              </a:buClr>
              <a:buFont typeface="+mj-lt"/>
              <a:buAutoNum type="arabicPeriod"/>
              <a:defRPr sz="1600">
                <a:solidFill>
                  <a:schemeClr val="tx1"/>
                </a:solidFill>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101182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Zwei Inhalt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p:nvSpPr>
        <p:spPr>
          <a:xfrm>
            <a:off x="1" y="1714500"/>
            <a:ext cx="12188825"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p:nvSpPr>
        <p:spPr>
          <a:xfrm>
            <a:off x="634835" y="633875"/>
            <a:ext cx="10919156"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2452" y="1283833"/>
            <a:ext cx="5710323"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2452" y="2286000"/>
            <a:ext cx="5710323" cy="3630168"/>
          </a:xfrm>
        </p:spPr>
        <p:txBody>
          <a:bodyPr>
            <a:normAutofit/>
          </a:bodyPr>
          <a:lstStyle>
            <a:lvl1pPr>
              <a:buClr>
                <a:schemeClr val="tx1"/>
              </a:buClr>
              <a:defRPr sz="1600">
                <a:solidFill>
                  <a:schemeClr val="tx1"/>
                </a:solidFill>
              </a:defRPr>
            </a:lvl1pPr>
            <a:lvl2pPr marL="383933" indent="-182825">
              <a:buClr>
                <a:schemeClr val="tx1"/>
              </a:buClr>
              <a:buFont typeface="Arial" panose="020B0604020202020204" pitchFamily="34" charset="0"/>
              <a:buChar char="•"/>
              <a:defRPr sz="1400">
                <a:solidFill>
                  <a:schemeClr val="tx1"/>
                </a:solidFill>
              </a:defRPr>
            </a:lvl2pPr>
            <a:lvl3pPr marL="566758" indent="-182825">
              <a:buClr>
                <a:schemeClr val="tx1"/>
              </a:buClr>
              <a:buFont typeface="Arial" panose="020B0604020202020204" pitchFamily="34" charset="0"/>
              <a:buChar char="•"/>
              <a:defRPr sz="1100">
                <a:solidFill>
                  <a:schemeClr val="tx1"/>
                </a:solidFill>
              </a:defRPr>
            </a:lvl3pPr>
            <a:lvl4pPr marL="749583" indent="-182825">
              <a:buClr>
                <a:schemeClr val="tx1"/>
              </a:buClr>
              <a:buFont typeface="Arial" panose="020B0604020202020204" pitchFamily="34" charset="0"/>
              <a:buChar char="•"/>
              <a:defRPr sz="1100">
                <a:solidFill>
                  <a:schemeClr val="tx1"/>
                </a:solidFill>
              </a:defRPr>
            </a:lvl4pPr>
            <a:lvl5pPr marL="932408" indent="-182825">
              <a:buClr>
                <a:schemeClr val="tx1"/>
              </a:buClr>
              <a:buFont typeface="Arial" panose="020B0604020202020204" pitchFamily="34" charset="0"/>
              <a:buChar char="•"/>
              <a:defRPr sz="1100">
                <a:solidFill>
                  <a:schemeClr val="tx1"/>
                </a:solidFill>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012" y="630936"/>
            <a:ext cx="4587935" cy="5586984"/>
          </a:xfrm>
          <a:solidFill>
            <a:srgbClr val="EDEFF7"/>
          </a:solidFill>
        </p:spPr>
        <p:txBody>
          <a:bodyPr>
            <a:normAutofit/>
          </a:bodyPr>
          <a:lstStyle>
            <a:lvl1pPr>
              <a:buClr>
                <a:schemeClr val="tx1"/>
              </a:buClr>
              <a:defRPr sz="1600">
                <a:solidFill>
                  <a:schemeClr val="tx1"/>
                </a:solidFill>
              </a:defRPr>
            </a:lvl1pPr>
            <a:lvl2pPr marL="383933" indent="-182825">
              <a:buClr>
                <a:schemeClr val="tx1"/>
              </a:buClr>
              <a:buFont typeface="Arial" panose="020B0604020202020204" pitchFamily="34" charset="0"/>
              <a:buChar char="•"/>
              <a:defRPr sz="1400">
                <a:solidFill>
                  <a:schemeClr val="tx1"/>
                </a:solidFill>
              </a:defRPr>
            </a:lvl2pPr>
            <a:lvl3pPr marL="566758" indent="-182825">
              <a:buClr>
                <a:schemeClr val="tx1"/>
              </a:buClr>
              <a:buFont typeface="Arial" panose="020B0604020202020204" pitchFamily="34" charset="0"/>
              <a:buChar char="•"/>
              <a:defRPr sz="1100">
                <a:solidFill>
                  <a:schemeClr val="tx1"/>
                </a:solidFill>
              </a:defRPr>
            </a:lvl3pPr>
            <a:lvl4pPr marL="749583" indent="-182825">
              <a:buClr>
                <a:schemeClr val="tx1"/>
              </a:buClr>
              <a:buFont typeface="Arial" panose="020B0604020202020204" pitchFamily="34" charset="0"/>
              <a:buChar char="•"/>
              <a:defRPr sz="1100">
                <a:solidFill>
                  <a:schemeClr val="tx1"/>
                </a:solidFill>
              </a:defRPr>
            </a:lvl4pPr>
            <a:lvl5pPr marL="932408" indent="-182825">
              <a:buClr>
                <a:schemeClr val="tx1"/>
              </a:buClr>
              <a:buFont typeface="Arial" panose="020B0604020202020204" pitchFamily="34" charset="0"/>
              <a:buChar char="•"/>
              <a:defRPr sz="1100">
                <a:solidFill>
                  <a:schemeClr val="tx1"/>
                </a:solidFill>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extLst>
      <p:ext uri="{BB962C8B-B14F-4D97-AF65-F5344CB8AC3E}">
        <p14:creationId xmlns:p14="http://schemas.microsoft.com/office/powerpoint/2010/main" val="53159319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p:nvSpPr>
        <p:spPr>
          <a:xfrm>
            <a:off x="10990719" y="0"/>
            <a:ext cx="1198106"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p:nvSpPr>
        <p:spPr>
          <a:xfrm>
            <a:off x="634835" y="633875"/>
            <a:ext cx="10919156"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834" y="3927894"/>
            <a:ext cx="10919156"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4836" y="630937"/>
            <a:ext cx="10919154" cy="3294019"/>
          </a:xfrm>
          <a:solidFill>
            <a:schemeClr val="bg1"/>
          </a:solidFill>
        </p:spPr>
        <p:txBody>
          <a:bodyPr lIns="457200" tIns="457200"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de-DE" noProof="0"/>
              <a:t>Bild durch Klicken auf Symbol hinzufügen</a:t>
            </a:r>
            <a:endParaRPr lang="en-US" noProof="0" dirty="0"/>
          </a:p>
        </p:txBody>
      </p:sp>
      <p:sp>
        <p:nvSpPr>
          <p:cNvPr id="2" name="Title 1"/>
          <p:cNvSpPr>
            <a:spLocks noGrp="1"/>
          </p:cNvSpPr>
          <p:nvPr>
            <p:ph type="title"/>
          </p:nvPr>
        </p:nvSpPr>
        <p:spPr>
          <a:xfrm>
            <a:off x="1096994" y="4298078"/>
            <a:ext cx="10111011" cy="743682"/>
          </a:xfrm>
          <a:prstGeom prst="rect">
            <a:avLst/>
          </a:prstGeom>
        </p:spPr>
        <p:txBody>
          <a:bodyPr tIns="0" bIns="0" anchor="b">
            <a:noAutofit/>
          </a:bodyPr>
          <a:lstStyle>
            <a:lvl1pPr>
              <a:defRPr sz="3599" b="0">
                <a:solidFill>
                  <a:schemeClr val="tx1"/>
                </a:solidFill>
              </a:defRPr>
            </a:lvl1pPr>
          </a:lstStyle>
          <a:p>
            <a:r>
              <a:rPr lang="de-DE" noProof="0"/>
              <a:t>Mastertitelformat bearbeiten</a:t>
            </a:r>
            <a:endParaRPr lang="en-US" noProof="0"/>
          </a:p>
        </p:txBody>
      </p:sp>
      <p:sp>
        <p:nvSpPr>
          <p:cNvPr id="4" name="Text Placeholder 3"/>
          <p:cNvSpPr>
            <a:spLocks noGrp="1"/>
          </p:cNvSpPr>
          <p:nvPr>
            <p:ph type="body" sz="half" idx="2"/>
          </p:nvPr>
        </p:nvSpPr>
        <p:spPr>
          <a:xfrm>
            <a:off x="1096993" y="5213716"/>
            <a:ext cx="10110630" cy="609600"/>
          </a:xfrm>
        </p:spPr>
        <p:txBody>
          <a:bodyPr lIns="91440" tIns="0" rIns="91440" bIns="0">
            <a:normAutofit/>
          </a:bodyPr>
          <a:lstStyle>
            <a:lvl1pPr marL="0" indent="0">
              <a:spcBef>
                <a:spcPts val="0"/>
              </a:spcBef>
              <a:spcAft>
                <a:spcPts val="600"/>
              </a:spcAft>
              <a:buNone/>
              <a:defRPr sz="1799">
                <a:solidFill>
                  <a:schemeClr val="tx1"/>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de-DE" noProof="0"/>
              <a:t>Mastertextformat bearbeiten</a:t>
            </a:r>
          </a:p>
        </p:txBody>
      </p:sp>
    </p:spTree>
    <p:extLst>
      <p:ext uri="{BB962C8B-B14F-4D97-AF65-F5344CB8AC3E}">
        <p14:creationId xmlns:p14="http://schemas.microsoft.com/office/powerpoint/2010/main" val="1640898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p:nvSpPr>
        <p:spPr>
          <a:xfrm>
            <a:off x="634835" y="633875"/>
            <a:ext cx="10919156"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6994" y="942871"/>
            <a:ext cx="10055781" cy="587584"/>
          </a:xfrm>
          <a:prstGeom prst="rect">
            <a:avLst/>
          </a:prstGeom>
        </p:spPr>
        <p:txBody>
          <a:bodyPr vert="horz" lIns="91440" tIns="45720" rIns="91440" bIns="45720" rtlCol="0" anchor="ctr">
            <a:normAutofit/>
          </a:bodyPr>
          <a:lstStyle/>
          <a:p>
            <a:r>
              <a:rPr lang="de-DE" noProof="0"/>
              <a:t>Mastertitelformat bearbeiten</a:t>
            </a:r>
            <a:endParaRPr lang="en-US" noProof="0" dirty="0"/>
          </a:p>
        </p:txBody>
      </p:sp>
      <p:sp>
        <p:nvSpPr>
          <p:cNvPr id="3" name="Text Placeholder 2"/>
          <p:cNvSpPr>
            <a:spLocks noGrp="1"/>
          </p:cNvSpPr>
          <p:nvPr>
            <p:ph type="body" idx="1"/>
          </p:nvPr>
        </p:nvSpPr>
        <p:spPr>
          <a:xfrm>
            <a:off x="1096994" y="2108202"/>
            <a:ext cx="10055781" cy="3760891"/>
          </a:xfrm>
          <a:prstGeom prst="rect">
            <a:avLst/>
          </a:prstGeom>
        </p:spPr>
        <p:txBody>
          <a:bodyPr vert="horz" lIns="0" tIns="45720" rIns="0" bIns="45720" rtlCol="0">
            <a:normAutofit/>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4" name="Date Placeholder 3"/>
          <p:cNvSpPr>
            <a:spLocks noGrp="1"/>
          </p:cNvSpPr>
          <p:nvPr>
            <p:ph type="dt" sz="half" idx="2"/>
          </p:nvPr>
        </p:nvSpPr>
        <p:spPr>
          <a:xfrm>
            <a:off x="8216286" y="6446839"/>
            <a:ext cx="2584177" cy="365125"/>
          </a:xfrm>
          <a:prstGeom prst="rect">
            <a:avLst/>
          </a:prstGeom>
        </p:spPr>
        <p:txBody>
          <a:bodyPr vert="horz" lIns="91440" tIns="45720" rIns="91440" bIns="45720" rtlCol="0" anchor="ctr"/>
          <a:lstStyle>
            <a:lvl1pPr algn="r">
              <a:defRPr sz="900">
                <a:solidFill>
                  <a:srgbClr val="FFFFFF"/>
                </a:solidFill>
              </a:defRPr>
            </a:lvl1pPr>
          </a:lstStyle>
          <a:p>
            <a:fld id="{5BCAD085-E8A6-8845-BD4E-CB4CCA059FC4}" type="datetimeFigureOut">
              <a:rPr lang="en-US" smtClean="0"/>
              <a:t>9/21/25</a:t>
            </a:fld>
            <a:endParaRPr lang="en-US"/>
          </a:p>
        </p:txBody>
      </p:sp>
      <p:sp>
        <p:nvSpPr>
          <p:cNvPr id="5" name="Footer Placeholder 4"/>
          <p:cNvSpPr>
            <a:spLocks noGrp="1"/>
          </p:cNvSpPr>
          <p:nvPr>
            <p:ph type="ftr" sz="quarter" idx="3"/>
          </p:nvPr>
        </p:nvSpPr>
        <p:spPr>
          <a:xfrm>
            <a:off x="1096993" y="6446839"/>
            <a:ext cx="6816486"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0719" y="6446839"/>
            <a:ext cx="779807" cy="365125"/>
          </a:xfrm>
          <a:prstGeom prst="rect">
            <a:avLst/>
          </a:prstGeom>
        </p:spPr>
        <p:txBody>
          <a:bodyPr vert="horz" lIns="91440" tIns="45720" rIns="91440" bIns="45720" rtlCol="0" anchor="ctr"/>
          <a:lstStyle>
            <a:lvl1pPr algn="l">
              <a:defRPr sz="1050">
                <a:solidFill>
                  <a:srgbClr val="FFFFFF"/>
                </a:solidFill>
              </a:defRPr>
            </a:lvl1pPr>
          </a:lstStyle>
          <a:p>
            <a:fld id="{C1FF6DA9-008F-8B48-92A6-B652298478BF}" type="slidenum">
              <a:rPr lang="en-US" smtClean="0"/>
              <a:t>‹Nr.›</a:t>
            </a:fld>
            <a:endParaRPr lang="en-US"/>
          </a:p>
        </p:txBody>
      </p:sp>
    </p:spTree>
    <p:extLst>
      <p:ext uri="{BB962C8B-B14F-4D97-AF65-F5344CB8AC3E}">
        <p14:creationId xmlns:p14="http://schemas.microsoft.com/office/powerpoint/2010/main" val="181389668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txStyles>
    <p:titleStyle>
      <a:lvl1pPr algn="l" defTabSz="914126" rtl="0" eaLnBrk="1" latinLnBrk="0" hangingPunct="1">
        <a:lnSpc>
          <a:spcPct val="90000"/>
        </a:lnSpc>
        <a:spcBef>
          <a:spcPct val="0"/>
        </a:spcBef>
        <a:buNone/>
        <a:defRPr sz="27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100000"/>
        </a:lnSpc>
        <a:spcBef>
          <a:spcPts val="200"/>
        </a:spcBef>
        <a:spcAft>
          <a:spcPts val="400"/>
        </a:spcAft>
        <a:buClrTx/>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zdf.de/nachrichten/politik/ausland/pakistan-indien-waffenstillstand-100.html" TargetMode="External"/><Relationship Id="rId7" Type="http://schemas.openxmlformats.org/officeDocument/2006/relationships/hyperlink" Target="https://de.wikipedia.org/wiki/Pakistanisches_Atomprogramm" TargetMode="External"/><Relationship Id="rId2" Type="http://schemas.openxmlformats.org/officeDocument/2006/relationships/hyperlink" Target="https://www.sueddeutsche.de/politik/indien-pakistan-kaschmir-konflikt-waffenstillstand-li.3250442" TargetMode="External"/><Relationship Id="rId1" Type="http://schemas.openxmlformats.org/officeDocument/2006/relationships/slideLayout" Target="../slideLayouts/slideLayout2.xml"/><Relationship Id="rId6" Type="http://schemas.openxmlformats.org/officeDocument/2006/relationships/hyperlink" Target="https://de.wikipedia.org/wiki/Kernenergie_in_Indien" TargetMode="External"/><Relationship Id="rId5" Type="http://schemas.openxmlformats.org/officeDocument/2006/relationships/hyperlink" Target="https://thebulletin.org/doomsday-clock/" TargetMode="External"/><Relationship Id="rId4" Type="http://schemas.openxmlformats.org/officeDocument/2006/relationships/hyperlink" Target="https://www.deutschlandfunk.de/der-konflikt-zwischen-indien-und-pakistan-das-trauma-ewiger-100.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l="-53000" r="-53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07827-8DC6-0FB3-7B1F-1E8333B5092D}"/>
              </a:ext>
            </a:extLst>
          </p:cNvPr>
          <p:cNvSpPr>
            <a:spLocks noGrp="1"/>
          </p:cNvSpPr>
          <p:nvPr>
            <p:ph type="ctrTitle"/>
          </p:nvPr>
        </p:nvSpPr>
        <p:spPr>
          <a:xfrm>
            <a:off x="1162049" y="1657350"/>
            <a:ext cx="7524751" cy="3131721"/>
          </a:xfrm>
        </p:spPr>
        <p:txBody>
          <a:bodyPr>
            <a:normAutofit fontScale="90000"/>
          </a:bodyPr>
          <a:lstStyle/>
          <a:p>
            <a:pPr algn="ctr"/>
            <a:r>
              <a:rPr lang="de-DE" sz="8000" b="1" noProof="0" dirty="0">
                <a:solidFill>
                  <a:schemeClr val="accent4">
                    <a:lumMod val="90000"/>
                    <a:lumOff val="10000"/>
                  </a:schemeClr>
                </a:solidFill>
                <a:effectLst>
                  <a:outerShdw blurRad="38100" dist="38100" dir="2700000" algn="tl">
                    <a:srgbClr val="000000">
                      <a:alpha val="43137"/>
                    </a:srgbClr>
                  </a:outerShdw>
                </a:effectLst>
                <a:latin typeface="Britannic Bold" panose="020B0903060703020204" pitchFamily="34" charset="0"/>
              </a:rPr>
              <a:t>Der </a:t>
            </a:r>
            <a:br>
              <a:rPr lang="de-DE" sz="8000" b="1" noProof="0" dirty="0">
                <a:solidFill>
                  <a:schemeClr val="accent4">
                    <a:lumMod val="90000"/>
                    <a:lumOff val="10000"/>
                  </a:schemeClr>
                </a:solidFill>
                <a:effectLst>
                  <a:outerShdw blurRad="38100" dist="38100" dir="2700000" algn="tl">
                    <a:srgbClr val="000000">
                      <a:alpha val="43137"/>
                    </a:srgbClr>
                  </a:outerShdw>
                </a:effectLst>
                <a:latin typeface="Britannic Bold" panose="020B0903060703020204" pitchFamily="34" charset="0"/>
              </a:rPr>
            </a:br>
            <a:r>
              <a:rPr lang="de-DE" sz="8000" b="1" noProof="0" dirty="0">
                <a:solidFill>
                  <a:schemeClr val="accent4">
                    <a:lumMod val="90000"/>
                    <a:lumOff val="10000"/>
                  </a:schemeClr>
                </a:solidFill>
                <a:effectLst>
                  <a:outerShdw blurRad="38100" dist="38100" dir="2700000" algn="tl">
                    <a:srgbClr val="000000">
                      <a:alpha val="43137"/>
                    </a:srgbClr>
                  </a:outerShdw>
                </a:effectLst>
                <a:latin typeface="Britannic Bold" panose="020B0903060703020204" pitchFamily="34" charset="0"/>
              </a:rPr>
              <a:t>Indien-Pakistan Konflikt</a:t>
            </a:r>
          </a:p>
        </p:txBody>
      </p:sp>
      <p:pic>
        <p:nvPicPr>
          <p:cNvPr id="11" name="Grafik 10" descr="Ein Bild, das Kleidung, Waffe, Armee, Tarnung enthält.&#10;&#10;KI-generierte Inhalte können fehlerhaft sein.">
            <a:extLst>
              <a:ext uri="{FF2B5EF4-FFF2-40B4-BE49-F238E27FC236}">
                <a16:creationId xmlns:a16="http://schemas.microsoft.com/office/drawing/2014/main" id="{3F6D3847-C6F1-4FC4-5B8B-980AC30B3CBB}"/>
              </a:ext>
            </a:extLst>
          </p:cNvPr>
          <p:cNvPicPr>
            <a:picLocks noChangeAspect="1"/>
          </p:cNvPicPr>
          <p:nvPr/>
        </p:nvPicPr>
        <p:blipFill>
          <a:blip r:embed="rId5"/>
          <a:stretch>
            <a:fillRect/>
          </a:stretch>
        </p:blipFill>
        <p:spPr>
          <a:xfrm>
            <a:off x="5654848" y="-62329"/>
            <a:ext cx="8413577" cy="6313828"/>
          </a:xfrm>
          <a:prstGeom prst="rect">
            <a:avLst/>
          </a:prstGeom>
        </p:spPr>
      </p:pic>
    </p:spTree>
    <p:extLst>
      <p:ext uri="{BB962C8B-B14F-4D97-AF65-F5344CB8AC3E}">
        <p14:creationId xmlns:p14="http://schemas.microsoft.com/office/powerpoint/2010/main" val="568916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60" y="942871"/>
            <a:ext cx="4372080" cy="1562205"/>
          </a:xfrm>
        </p:spPr>
        <p:txBody>
          <a:bodyPr anchor="ctr">
            <a:normAutofit/>
          </a:bodyPr>
          <a:lstStyle/>
          <a:p>
            <a:pPr algn="ctr"/>
            <a:r>
              <a:rPr lang="de-DE" sz="3200" noProof="0" dirty="0">
                <a:latin typeface="Britannic Bold" panose="020B0903060703020204" pitchFamily="34" charset="0"/>
              </a:rPr>
              <a:t>Kaschmirfrage und Erster Krieg </a:t>
            </a:r>
            <a:br>
              <a:rPr lang="de-DE" sz="3200" noProof="0" dirty="0">
                <a:latin typeface="Britannic Bold" panose="020B0903060703020204" pitchFamily="34" charset="0"/>
              </a:rPr>
            </a:br>
            <a:r>
              <a:rPr lang="de-DE" sz="3200" noProof="0" dirty="0">
                <a:latin typeface="Britannic Bold" panose="020B0903060703020204" pitchFamily="34" charset="0"/>
              </a:rPr>
              <a:t>(1947–1949)</a:t>
            </a:r>
          </a:p>
        </p:txBody>
      </p:sp>
      <p:sp>
        <p:nvSpPr>
          <p:cNvPr id="3" name="Content Placeholder 2"/>
          <p:cNvSpPr>
            <a:spLocks noGrp="1"/>
          </p:cNvSpPr>
          <p:nvPr>
            <p:ph sz="half" idx="2"/>
          </p:nvPr>
        </p:nvSpPr>
        <p:spPr>
          <a:xfrm>
            <a:off x="1096994" y="2281658"/>
            <a:ext cx="4156213" cy="3633471"/>
          </a:xfrm>
        </p:spPr>
        <p:txBody>
          <a:bodyPr>
            <a:normAutofit/>
          </a:bodyPr>
          <a:lstStyle/>
          <a:p>
            <a:pPr algn="ctr"/>
            <a:endParaRPr lang="de-DE" noProof="0" dirty="0"/>
          </a:p>
          <a:p>
            <a:pPr algn="ctr"/>
            <a:r>
              <a:rPr lang="de-DE" sz="1800" noProof="0" dirty="0"/>
              <a:t>Kaschmir: mehrheitlich muslimisch, hinduistischer Herrscher</a:t>
            </a:r>
          </a:p>
          <a:p>
            <a:pPr algn="ctr"/>
            <a:endParaRPr lang="de-DE" sz="1800" noProof="0" dirty="0"/>
          </a:p>
          <a:p>
            <a:pPr algn="ctr"/>
            <a:r>
              <a:rPr lang="de-DE" sz="1800" noProof="0" dirty="0"/>
              <a:t>Pakistanische Stämme marschieren ein, Indien interveniert nach Beitritt</a:t>
            </a:r>
          </a:p>
          <a:p>
            <a:pPr algn="ctr"/>
            <a:endParaRPr lang="de-DE" sz="1800" noProof="0" dirty="0"/>
          </a:p>
          <a:p>
            <a:pPr algn="ctr"/>
            <a:r>
              <a:rPr lang="de-DE" sz="1800" noProof="0" dirty="0"/>
              <a:t>UNO-Waffenstillstand 1949 – Kaschmir de facto geteilt entlang </a:t>
            </a:r>
            <a:r>
              <a:rPr lang="de-DE" sz="1800" noProof="0" dirty="0" err="1"/>
              <a:t>LoC</a:t>
            </a:r>
            <a:endParaRPr lang="de-DE" sz="1800" noProof="0" dirty="0"/>
          </a:p>
        </p:txBody>
      </p:sp>
      <p:pic>
        <p:nvPicPr>
          <p:cNvPr id="18" name="Grafik 17" descr="Ein Bild, das Karte, Text, Atlas enthält.&#10;&#10;KI-generierte Inhalte können fehlerhaft sein.">
            <a:extLst>
              <a:ext uri="{FF2B5EF4-FFF2-40B4-BE49-F238E27FC236}">
                <a16:creationId xmlns:a16="http://schemas.microsoft.com/office/drawing/2014/main" id="{7B48DAAF-D5BF-56FF-F846-755A0B726FE5}"/>
              </a:ext>
            </a:extLst>
          </p:cNvPr>
          <p:cNvPicPr>
            <a:picLocks noChangeAspect="1"/>
          </p:cNvPicPr>
          <p:nvPr/>
        </p:nvPicPr>
        <p:blipFill>
          <a:blip r:embed="rId3"/>
          <a:stretch>
            <a:fillRect/>
          </a:stretch>
        </p:blipFill>
        <p:spPr>
          <a:xfrm>
            <a:off x="5567532" y="753216"/>
            <a:ext cx="5740166" cy="5351567"/>
          </a:xfrm>
          <a:prstGeom prst="rect">
            <a:avLst/>
          </a:prstGeom>
          <a:effectLst>
            <a:outerShdw blurRad="50800" dist="38100" dir="2700000" algn="tl" rotWithShape="0">
              <a:prstClr val="black">
                <a:alpha val="40000"/>
              </a:prst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C2734398-5CCC-5490-890D-D9CABF6D104B}"/>
              </a:ext>
            </a:extLst>
          </p:cNvPr>
          <p:cNvSpPr>
            <a:spLocks noGrp="1"/>
          </p:cNvSpPr>
          <p:nvPr>
            <p:ph idx="1"/>
          </p:nvPr>
        </p:nvSpPr>
        <p:spPr>
          <a:xfrm>
            <a:off x="1096994" y="2154238"/>
            <a:ext cx="9909515" cy="3760891"/>
          </a:xfrm>
        </p:spPr>
        <p:txBody>
          <a:bodyPr>
            <a:normAutofit/>
          </a:bodyPr>
          <a:lstStyle/>
          <a:p>
            <a:pPr algn="ctr">
              <a:lnSpc>
                <a:spcPct val="90000"/>
              </a:lnSpc>
            </a:pPr>
            <a:r>
              <a:rPr lang="de-DE" sz="1200" b="1" dirty="0"/>
              <a:t>Was ist die </a:t>
            </a:r>
            <a:r>
              <a:rPr lang="de-DE" sz="1200" b="1" dirty="0" err="1"/>
              <a:t>LoC</a:t>
            </a:r>
            <a:r>
              <a:rPr lang="de-DE" sz="1200" b="1" dirty="0"/>
              <a:t>?</a:t>
            </a:r>
          </a:p>
          <a:p>
            <a:pPr algn="ctr">
              <a:lnSpc>
                <a:spcPct val="90000"/>
              </a:lnSpc>
            </a:pPr>
            <a:r>
              <a:rPr lang="de-DE" sz="1200" dirty="0"/>
              <a:t>    Eine militärische Demarkationslinie, die die von Indien und Pakistan kontrollierten Gebiete in Jammu und Kaschmir trennt.</a:t>
            </a:r>
          </a:p>
          <a:p>
            <a:pPr algn="ctr">
              <a:lnSpc>
                <a:spcPct val="90000"/>
              </a:lnSpc>
            </a:pPr>
            <a:r>
              <a:rPr lang="de-DE" sz="1200" dirty="0"/>
              <a:t>    Sie ist keine internationale Grenze, sondern eine De-facto-Grenze.</a:t>
            </a:r>
          </a:p>
          <a:p>
            <a:pPr algn="ctr">
              <a:lnSpc>
                <a:spcPct val="90000"/>
              </a:lnSpc>
            </a:pPr>
            <a:endParaRPr lang="de-DE" sz="1200" dirty="0"/>
          </a:p>
          <a:p>
            <a:pPr algn="ctr">
              <a:lnSpc>
                <a:spcPct val="90000"/>
              </a:lnSpc>
            </a:pPr>
            <a:r>
              <a:rPr lang="de-DE" sz="1200" b="1" dirty="0"/>
              <a:t>Einführung:</a:t>
            </a:r>
          </a:p>
          <a:p>
            <a:pPr algn="ctr">
              <a:lnSpc>
                <a:spcPct val="90000"/>
              </a:lnSpc>
            </a:pPr>
            <a:r>
              <a:rPr lang="de-DE" sz="1200" dirty="0"/>
              <a:t> 1949: Schaffung der </a:t>
            </a:r>
            <a:r>
              <a:rPr lang="de-DE" sz="1200" dirty="0" err="1"/>
              <a:t>LoC</a:t>
            </a:r>
            <a:r>
              <a:rPr lang="de-DE" sz="1200" dirty="0"/>
              <a:t> nach dem ersten Indisch-Pakistanischen Krieg und einem Waffenstillstandsabkommen.</a:t>
            </a:r>
          </a:p>
          <a:p>
            <a:pPr algn="ctr">
              <a:lnSpc>
                <a:spcPct val="90000"/>
              </a:lnSpc>
            </a:pPr>
            <a:r>
              <a:rPr lang="de-DE" sz="1200" dirty="0"/>
              <a:t> 1972: Bestätigung der </a:t>
            </a:r>
            <a:r>
              <a:rPr lang="de-DE" sz="1200" dirty="0" err="1"/>
              <a:t>LoC</a:t>
            </a:r>
            <a:r>
              <a:rPr lang="de-DE" sz="1200" dirty="0"/>
              <a:t> durch das </a:t>
            </a:r>
            <a:r>
              <a:rPr lang="de-DE" sz="1200" dirty="0" err="1"/>
              <a:t>Simla</a:t>
            </a:r>
            <a:r>
              <a:rPr lang="de-DE" sz="1200" dirty="0"/>
              <a:t>-Abkommen, das sie als tatsächliche Grenze zwischen den beiden Ländern anerkennt.</a:t>
            </a:r>
          </a:p>
          <a:p>
            <a:pPr algn="ctr">
              <a:lnSpc>
                <a:spcPct val="90000"/>
              </a:lnSpc>
            </a:pPr>
            <a:endParaRPr lang="de-DE" sz="1200" dirty="0"/>
          </a:p>
          <a:p>
            <a:pPr algn="ctr">
              <a:lnSpc>
                <a:spcPct val="90000"/>
              </a:lnSpc>
            </a:pPr>
            <a:r>
              <a:rPr lang="de-DE" sz="1200" b="1" dirty="0"/>
              <a:t>Bedeutung:</a:t>
            </a:r>
          </a:p>
          <a:p>
            <a:pPr algn="ctr">
              <a:lnSpc>
                <a:spcPct val="90000"/>
              </a:lnSpc>
            </a:pPr>
            <a:r>
              <a:rPr lang="de-DE" sz="1200" dirty="0"/>
              <a:t>    Trennt die Gebiete von Jammu und Kaschmir, die von Indien bzw. Pakistan beansprucht werden.</a:t>
            </a:r>
          </a:p>
          <a:p>
            <a:pPr algn="ctr">
              <a:lnSpc>
                <a:spcPct val="90000"/>
              </a:lnSpc>
            </a:pPr>
            <a:r>
              <a:rPr lang="de-DE" sz="1200" dirty="0"/>
              <a:t>    Die </a:t>
            </a:r>
            <a:r>
              <a:rPr lang="de-DE" sz="1200" dirty="0" err="1"/>
              <a:t>LoC</a:t>
            </a:r>
            <a:r>
              <a:rPr lang="de-DE" sz="1200" dirty="0"/>
              <a:t> ist ein ständiger Brennpunkt für militärische Spannungen und Auseinandersetzungen.</a:t>
            </a:r>
          </a:p>
        </p:txBody>
      </p:sp>
      <p:sp>
        <p:nvSpPr>
          <p:cNvPr id="3" name="Titel 2">
            <a:extLst>
              <a:ext uri="{FF2B5EF4-FFF2-40B4-BE49-F238E27FC236}">
                <a16:creationId xmlns:a16="http://schemas.microsoft.com/office/drawing/2014/main" id="{C4ACDCCD-55CD-448A-DC7C-407C63E117E5}"/>
              </a:ext>
            </a:extLst>
          </p:cNvPr>
          <p:cNvSpPr>
            <a:spLocks noGrp="1"/>
          </p:cNvSpPr>
          <p:nvPr>
            <p:ph type="title"/>
          </p:nvPr>
        </p:nvSpPr>
        <p:spPr>
          <a:xfrm>
            <a:off x="1096994" y="942871"/>
            <a:ext cx="10055781" cy="1289304"/>
          </a:xfrm>
        </p:spPr>
        <p:txBody>
          <a:bodyPr anchor="ctr">
            <a:normAutofit/>
          </a:bodyPr>
          <a:lstStyle/>
          <a:p>
            <a:pPr algn="ctr"/>
            <a:r>
              <a:rPr lang="de-DE" b="1" dirty="0">
                <a:effectLst>
                  <a:outerShdw blurRad="38100" dist="38100" dir="2700000" algn="tl">
                    <a:srgbClr val="000000">
                      <a:alpha val="43137"/>
                    </a:srgbClr>
                  </a:outerShdw>
                </a:effectLst>
                <a:latin typeface="Britannic Bold" panose="020B0903060703020204" pitchFamily="34" charset="0"/>
              </a:rPr>
              <a:t>Line </a:t>
            </a:r>
            <a:r>
              <a:rPr lang="de-DE" b="1" dirty="0" err="1">
                <a:effectLst>
                  <a:outerShdw blurRad="38100" dist="38100" dir="2700000" algn="tl">
                    <a:srgbClr val="000000">
                      <a:alpha val="43137"/>
                    </a:srgbClr>
                  </a:outerShdw>
                </a:effectLst>
                <a:latin typeface="Britannic Bold" panose="020B0903060703020204" pitchFamily="34" charset="0"/>
              </a:rPr>
              <a:t>of</a:t>
            </a:r>
            <a:r>
              <a:rPr lang="de-DE" b="1" dirty="0">
                <a:effectLst>
                  <a:outerShdw blurRad="38100" dist="38100" dir="2700000" algn="tl">
                    <a:srgbClr val="000000">
                      <a:alpha val="43137"/>
                    </a:srgbClr>
                  </a:outerShdw>
                </a:effectLst>
                <a:latin typeface="Britannic Bold" panose="020B0903060703020204" pitchFamily="34" charset="0"/>
              </a:rPr>
              <a:t> Control (</a:t>
            </a:r>
            <a:r>
              <a:rPr lang="de-DE" b="1" dirty="0" err="1">
                <a:effectLst>
                  <a:outerShdw blurRad="38100" dist="38100" dir="2700000" algn="tl">
                    <a:srgbClr val="000000">
                      <a:alpha val="43137"/>
                    </a:srgbClr>
                  </a:outerShdw>
                </a:effectLst>
                <a:latin typeface="Britannic Bold" panose="020B0903060703020204" pitchFamily="34" charset="0"/>
              </a:rPr>
              <a:t>LoC</a:t>
            </a:r>
            <a:r>
              <a:rPr lang="de-DE" b="1" dirty="0">
                <a:effectLst>
                  <a:outerShdw blurRad="38100" dist="38100" dir="2700000" algn="tl">
                    <a:srgbClr val="000000">
                      <a:alpha val="43137"/>
                    </a:srgbClr>
                  </a:outerShdw>
                </a:effectLst>
                <a:latin typeface="Britannic Bold" panose="020B0903060703020204" pitchFamily="34" charset="0"/>
              </a:rPr>
              <a:t>) zwischen Pakistan und Indien</a:t>
            </a:r>
          </a:p>
        </p:txBody>
      </p:sp>
    </p:spTree>
    <p:extLst>
      <p:ext uri="{BB962C8B-B14F-4D97-AF65-F5344CB8AC3E}">
        <p14:creationId xmlns:p14="http://schemas.microsoft.com/office/powerpoint/2010/main" val="25868158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F9D7B66-7853-5461-3F4E-0585BE5D32F1}"/>
              </a:ext>
            </a:extLst>
          </p:cNvPr>
          <p:cNvSpPr>
            <a:spLocks noGrp="1"/>
          </p:cNvSpPr>
          <p:nvPr>
            <p:ph type="title"/>
          </p:nvPr>
        </p:nvSpPr>
        <p:spPr>
          <a:xfrm>
            <a:off x="634835" y="3135207"/>
            <a:ext cx="4885581" cy="587584"/>
          </a:xfrm>
        </p:spPr>
        <p:txBody>
          <a:bodyPr/>
          <a:lstStyle/>
          <a:p>
            <a:r>
              <a:rPr lang="en-US" b="1" dirty="0">
                <a:effectLst>
                  <a:outerShdw blurRad="38100" dist="38100" dir="2700000" algn="tl">
                    <a:srgbClr val="000000">
                      <a:alpha val="43137"/>
                    </a:srgbClr>
                  </a:outerShdw>
                </a:effectLst>
                <a:latin typeface="Britannic Bold" panose="020B0903060703020204" pitchFamily="34" charset="0"/>
              </a:rPr>
              <a:t>Line of control</a:t>
            </a:r>
          </a:p>
        </p:txBody>
      </p:sp>
      <p:pic>
        <p:nvPicPr>
          <p:cNvPr id="5" name="Inhaltsplatzhalter 4" descr="Ein Bild, das Text, Karte, Schrift, Atlas enthält.&#10;&#10;KI-generierte Inhalte können fehlerhaft sein.">
            <a:extLst>
              <a:ext uri="{FF2B5EF4-FFF2-40B4-BE49-F238E27FC236}">
                <a16:creationId xmlns:a16="http://schemas.microsoft.com/office/drawing/2014/main" id="{E40B9E2C-495C-C1DA-70F4-B4F2F99A8DC2}"/>
              </a:ext>
            </a:extLst>
          </p:cNvPr>
          <p:cNvPicPr>
            <a:picLocks noGrp="1" noChangeAspect="1"/>
          </p:cNvPicPr>
          <p:nvPr>
            <p:ph sz="half" idx="2"/>
          </p:nvPr>
        </p:nvPicPr>
        <p:blipFill>
          <a:blip r:embed="rId3"/>
          <a:stretch/>
        </p:blipFill>
        <p:spPr>
          <a:xfrm>
            <a:off x="5574378" y="1119374"/>
            <a:ext cx="5979613" cy="4619251"/>
          </a:xfrm>
          <a:noFill/>
        </p:spPr>
      </p:pic>
    </p:spTree>
    <p:extLst>
      <p:ext uri="{BB962C8B-B14F-4D97-AF65-F5344CB8AC3E}">
        <p14:creationId xmlns:p14="http://schemas.microsoft.com/office/powerpoint/2010/main" val="180331697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835" y="2629641"/>
            <a:ext cx="4832515" cy="1598718"/>
          </a:xfrm>
        </p:spPr>
        <p:txBody>
          <a:bodyPr anchor="ctr">
            <a:normAutofit/>
          </a:bodyPr>
          <a:lstStyle/>
          <a:p>
            <a:r>
              <a:rPr lang="de-DE" sz="2800" noProof="0" dirty="0">
                <a:latin typeface="Britannic Bold" panose="020B0903060703020204" pitchFamily="34" charset="0"/>
              </a:rPr>
              <a:t>Zweiter und Dritter Krieg </a:t>
            </a:r>
            <a:br>
              <a:rPr lang="de-DE" sz="2800" noProof="0" dirty="0">
                <a:latin typeface="Britannic Bold" panose="020B0903060703020204" pitchFamily="34" charset="0"/>
              </a:rPr>
            </a:br>
            <a:r>
              <a:rPr lang="de-DE" sz="2800" noProof="0" dirty="0">
                <a:latin typeface="Britannic Bold" panose="020B0903060703020204" pitchFamily="34" charset="0"/>
              </a:rPr>
              <a:t>(1965 &amp; 1971)</a:t>
            </a:r>
          </a:p>
        </p:txBody>
      </p:sp>
      <p:sp>
        <p:nvSpPr>
          <p:cNvPr id="3" name="Content Placeholder 2"/>
          <p:cNvSpPr>
            <a:spLocks noGrp="1"/>
          </p:cNvSpPr>
          <p:nvPr>
            <p:ph sz="half" idx="2"/>
          </p:nvPr>
        </p:nvSpPr>
        <p:spPr>
          <a:xfrm>
            <a:off x="5574378" y="633875"/>
            <a:ext cx="5979613" cy="5590250"/>
          </a:xfrm>
        </p:spPr>
        <p:txBody>
          <a:bodyPr anchor="ctr">
            <a:normAutofit/>
          </a:bodyPr>
          <a:lstStyle/>
          <a:p>
            <a:pPr algn="ctr"/>
            <a:endParaRPr lang="de-DE" noProof="0" dirty="0"/>
          </a:p>
          <a:p>
            <a:pPr marL="0" indent="0" algn="ctr">
              <a:buNone/>
            </a:pPr>
            <a:r>
              <a:rPr lang="de-DE" b="1" noProof="0" dirty="0"/>
              <a:t>1965</a:t>
            </a:r>
            <a:r>
              <a:rPr lang="de-DE" noProof="0" dirty="0"/>
              <a:t>: Pakistan startet Operation Gibraltar – zweiter Krieg ohne Gebietsgewinne</a:t>
            </a:r>
          </a:p>
          <a:p>
            <a:pPr marL="0" indent="0" algn="ctr">
              <a:buNone/>
            </a:pPr>
            <a:endParaRPr lang="de-DE" noProof="0" dirty="0"/>
          </a:p>
          <a:p>
            <a:pPr marL="0" indent="0" algn="ctr">
              <a:buNone/>
            </a:pPr>
            <a:r>
              <a:rPr lang="de-DE" b="1" noProof="0" dirty="0"/>
              <a:t>1971</a:t>
            </a:r>
            <a:r>
              <a:rPr lang="de-DE" noProof="0" dirty="0"/>
              <a:t>: Indien unterstützt Ostpakistan – Gründung von Bangladesch</a:t>
            </a:r>
          </a:p>
          <a:p>
            <a:pPr marL="0" indent="0" algn="ctr">
              <a:buNone/>
            </a:pPr>
            <a:endParaRPr lang="de-DE" noProof="0" dirty="0"/>
          </a:p>
          <a:p>
            <a:pPr marL="0" indent="0" algn="ctr">
              <a:buNone/>
            </a:pPr>
            <a:r>
              <a:rPr lang="de-DE" noProof="0" dirty="0"/>
              <a:t>Pakistan erleidet massive Niederlage</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descr="Ein Bild, das Waffe, draußen, Kanone, Fernwaffe enthält.&#10;&#10;KI-generierte Inhalte können fehlerhaft sein.">
            <a:extLst>
              <a:ext uri="{FF2B5EF4-FFF2-40B4-BE49-F238E27FC236}">
                <a16:creationId xmlns:a16="http://schemas.microsoft.com/office/drawing/2014/main" id="{03A65A42-20BB-27E7-AC78-0DEC5D8FA3A6}"/>
              </a:ext>
            </a:extLst>
          </p:cNvPr>
          <p:cNvPicPr>
            <a:picLocks noGrp="1" noChangeAspect="1"/>
          </p:cNvPicPr>
          <p:nvPr>
            <p:ph type="pic" sz="quarter" idx="13"/>
          </p:nvPr>
        </p:nvPicPr>
        <p:blipFill>
          <a:blip r:embed="rId3"/>
          <a:srcRect l="20648" r="20648"/>
          <a:stretch>
            <a:fillRect/>
          </a:stretch>
        </p:blipFill>
        <p:spPr>
          <a:xfrm>
            <a:off x="5922963" y="633413"/>
            <a:ext cx="5630862" cy="5591175"/>
          </a:xfrm>
        </p:spPr>
      </p:pic>
      <p:sp>
        <p:nvSpPr>
          <p:cNvPr id="2" name="Title 1"/>
          <p:cNvSpPr>
            <a:spLocks noGrp="1"/>
          </p:cNvSpPr>
          <p:nvPr>
            <p:ph type="title"/>
          </p:nvPr>
        </p:nvSpPr>
        <p:spPr>
          <a:xfrm>
            <a:off x="980397" y="942869"/>
            <a:ext cx="4389406" cy="1543156"/>
          </a:xfrm>
        </p:spPr>
        <p:txBody>
          <a:bodyPr anchor="ctr">
            <a:normAutofit/>
          </a:bodyPr>
          <a:lstStyle/>
          <a:p>
            <a:pPr algn="ctr"/>
            <a:r>
              <a:rPr lang="de-DE" sz="2800" noProof="0" dirty="0">
                <a:latin typeface="Britannic Bold" panose="020B0903060703020204" pitchFamily="34" charset="0"/>
              </a:rPr>
              <a:t>Kargil-Konflikt und Atomwaffen (1999)</a:t>
            </a:r>
          </a:p>
        </p:txBody>
      </p:sp>
      <p:sp>
        <p:nvSpPr>
          <p:cNvPr id="3" name="Content Placeholder 2"/>
          <p:cNvSpPr>
            <a:spLocks noGrp="1"/>
          </p:cNvSpPr>
          <p:nvPr>
            <p:ph sz="half" idx="2"/>
          </p:nvPr>
        </p:nvSpPr>
        <p:spPr>
          <a:xfrm>
            <a:off x="1096994" y="2281658"/>
            <a:ext cx="4156213" cy="3633471"/>
          </a:xfrm>
        </p:spPr>
        <p:txBody>
          <a:bodyPr>
            <a:normAutofit/>
          </a:bodyPr>
          <a:lstStyle/>
          <a:p>
            <a:endParaRPr lang="de-DE" noProof="0" dirty="0"/>
          </a:p>
          <a:p>
            <a:pPr algn="ctr"/>
            <a:r>
              <a:rPr lang="de-DE" noProof="0" dirty="0"/>
              <a:t>Beide Länder führen Atomtests 1998 durch</a:t>
            </a:r>
          </a:p>
          <a:p>
            <a:pPr algn="ctr"/>
            <a:r>
              <a:rPr lang="de-DE" b="1" noProof="0" dirty="0"/>
              <a:t>1999: </a:t>
            </a:r>
            <a:r>
              <a:rPr lang="de-DE" noProof="0" dirty="0"/>
              <a:t>Kargil-Konflikt – Pakistanische Truppen besetzen indisches Gebiet</a:t>
            </a:r>
          </a:p>
          <a:p>
            <a:pPr algn="ctr"/>
            <a:r>
              <a:rPr lang="de-DE" noProof="0" dirty="0"/>
              <a:t>Indien erobert Höhen zurück  internationale Vermittlung</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6994" y="2069212"/>
            <a:ext cx="9909515" cy="3760891"/>
          </a:xfrm>
        </p:spPr>
        <p:txBody>
          <a:bodyPr anchor="ctr">
            <a:normAutofit/>
          </a:bodyPr>
          <a:lstStyle/>
          <a:p>
            <a:pPr marL="0" indent="0" algn="ctr">
              <a:lnSpc>
                <a:spcPct val="150000"/>
              </a:lnSpc>
              <a:buNone/>
            </a:pPr>
            <a:r>
              <a:rPr lang="de-DE" noProof="0" dirty="0"/>
              <a:t> 2001: Anschlag auf indisches Parlament – Indien beschuldigt Pakistan</a:t>
            </a:r>
          </a:p>
          <a:p>
            <a:pPr algn="ctr">
              <a:lnSpc>
                <a:spcPct val="150000"/>
              </a:lnSpc>
            </a:pPr>
            <a:endParaRPr lang="de-DE" noProof="0" dirty="0"/>
          </a:p>
          <a:p>
            <a:pPr algn="ctr">
              <a:lnSpc>
                <a:spcPct val="150000"/>
              </a:lnSpc>
            </a:pPr>
            <a:r>
              <a:rPr lang="de-DE" noProof="0" dirty="0"/>
              <a:t>2008: Mumbai-Anschläge – über 170 Tote, Terroristen aus Pakistan</a:t>
            </a:r>
          </a:p>
          <a:p>
            <a:pPr algn="ctr">
              <a:lnSpc>
                <a:spcPct val="150000"/>
              </a:lnSpc>
            </a:pPr>
            <a:endParaRPr lang="de-DE" noProof="0" dirty="0"/>
          </a:p>
          <a:p>
            <a:pPr algn="ctr">
              <a:lnSpc>
                <a:spcPct val="150000"/>
              </a:lnSpc>
            </a:pPr>
            <a:r>
              <a:rPr lang="de-DE" noProof="0" dirty="0"/>
              <a:t>2019: Anschlag in </a:t>
            </a:r>
            <a:r>
              <a:rPr lang="de-DE" noProof="0" dirty="0" err="1"/>
              <a:t>Pulwama</a:t>
            </a:r>
            <a:r>
              <a:rPr lang="de-DE" noProof="0" dirty="0"/>
              <a:t> – indische Luftschläge in </a:t>
            </a:r>
            <a:r>
              <a:rPr lang="de-DE" noProof="0" dirty="0" err="1"/>
              <a:t>Balakot</a:t>
            </a:r>
            <a:endParaRPr lang="de-DE" noProof="0" dirty="0"/>
          </a:p>
        </p:txBody>
      </p:sp>
      <p:sp>
        <p:nvSpPr>
          <p:cNvPr id="2" name="Title 1"/>
          <p:cNvSpPr>
            <a:spLocks noGrp="1"/>
          </p:cNvSpPr>
          <p:nvPr>
            <p:ph type="title"/>
          </p:nvPr>
        </p:nvSpPr>
        <p:spPr>
          <a:xfrm>
            <a:off x="1096994" y="942871"/>
            <a:ext cx="10055781" cy="1289304"/>
          </a:xfrm>
        </p:spPr>
        <p:txBody>
          <a:bodyPr anchor="ctr">
            <a:normAutofit/>
          </a:bodyPr>
          <a:lstStyle/>
          <a:p>
            <a:pPr algn="ctr"/>
            <a:r>
              <a:rPr lang="de-DE" sz="3200" b="1" noProof="0" dirty="0">
                <a:effectLst>
                  <a:outerShdw blurRad="38100" dist="38100" dir="2700000" algn="tl">
                    <a:srgbClr val="000000">
                      <a:alpha val="43137"/>
                    </a:srgbClr>
                  </a:outerShdw>
                </a:effectLst>
                <a:latin typeface="Britannic Bold" panose="020B0903060703020204" pitchFamily="34" charset="0"/>
              </a:rPr>
              <a:t>Terrorismus und neue Fronten (2001–2019)</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Himmel, Person, draußen, Kleidung enthält.&#10;&#10;KI-generierte Inhalte können fehlerhaft sein.">
            <a:extLst>
              <a:ext uri="{FF2B5EF4-FFF2-40B4-BE49-F238E27FC236}">
                <a16:creationId xmlns:a16="http://schemas.microsoft.com/office/drawing/2014/main" id="{C9B70CC0-D5FB-1539-74B5-0EBE1E05881C}"/>
              </a:ext>
            </a:extLst>
          </p:cNvPr>
          <p:cNvPicPr>
            <a:picLocks noGrp="1" noChangeAspect="1"/>
          </p:cNvPicPr>
          <p:nvPr>
            <p:ph type="pic" sz="quarter" idx="13"/>
          </p:nvPr>
        </p:nvPicPr>
        <p:blipFill>
          <a:blip r:embed="rId3"/>
          <a:stretch/>
        </p:blipFill>
        <p:spPr>
          <a:xfrm>
            <a:off x="5923007" y="1845750"/>
            <a:ext cx="5630983" cy="3167427"/>
          </a:xfrm>
          <a:noFill/>
        </p:spPr>
      </p:pic>
      <p:sp>
        <p:nvSpPr>
          <p:cNvPr id="2" name="Title 1"/>
          <p:cNvSpPr>
            <a:spLocks noGrp="1"/>
          </p:cNvSpPr>
          <p:nvPr>
            <p:ph type="title"/>
          </p:nvPr>
        </p:nvSpPr>
        <p:spPr>
          <a:xfrm>
            <a:off x="1096994" y="942870"/>
            <a:ext cx="4156213" cy="1292750"/>
          </a:xfrm>
        </p:spPr>
        <p:txBody>
          <a:bodyPr anchor="ctr">
            <a:normAutofit fontScale="90000"/>
          </a:bodyPr>
          <a:lstStyle/>
          <a:p>
            <a:pPr algn="ctr"/>
            <a:r>
              <a:rPr lang="de-DE" sz="2800" b="1" noProof="0" dirty="0">
                <a:effectLst>
                  <a:outerShdw blurRad="38100" dist="38100" dir="2700000" algn="tl">
                    <a:srgbClr val="000000">
                      <a:alpha val="43137"/>
                    </a:srgbClr>
                  </a:outerShdw>
                </a:effectLst>
                <a:latin typeface="Britannic Bold" panose="020B0903060703020204" pitchFamily="34" charset="0"/>
              </a:rPr>
              <a:t>Abschaffung Artikel 370 &amp; politische Eskalation (2019–2024)</a:t>
            </a:r>
          </a:p>
        </p:txBody>
      </p:sp>
      <p:sp>
        <p:nvSpPr>
          <p:cNvPr id="3" name="Content Placeholder 2"/>
          <p:cNvSpPr>
            <a:spLocks noGrp="1"/>
          </p:cNvSpPr>
          <p:nvPr>
            <p:ph sz="half" idx="2"/>
          </p:nvPr>
        </p:nvSpPr>
        <p:spPr>
          <a:xfrm>
            <a:off x="1096994" y="2281658"/>
            <a:ext cx="4156213" cy="3633471"/>
          </a:xfrm>
        </p:spPr>
        <p:txBody>
          <a:bodyPr>
            <a:normAutofit/>
          </a:bodyPr>
          <a:lstStyle/>
          <a:p>
            <a:pPr algn="ctr"/>
            <a:endParaRPr lang="de-DE" sz="2000" noProof="0" dirty="0"/>
          </a:p>
          <a:p>
            <a:pPr algn="ctr"/>
            <a:r>
              <a:rPr lang="de-DE" sz="2000" noProof="0" dirty="0"/>
              <a:t>2019: Indien hebt Autonomiestatus Kaschmirs auf</a:t>
            </a:r>
          </a:p>
          <a:p>
            <a:pPr algn="ctr"/>
            <a:r>
              <a:rPr lang="de-DE" sz="2000" noProof="0" dirty="0"/>
              <a:t>Pakistan reagiert mit diplomatischer Isolation Indiens</a:t>
            </a:r>
          </a:p>
          <a:p>
            <a:pPr algn="ctr"/>
            <a:r>
              <a:rPr lang="de-DE" sz="2000" noProof="0" dirty="0"/>
              <a:t>Regelmäßige Scharmützel entlang der Grenze (</a:t>
            </a:r>
            <a:r>
              <a:rPr lang="de-DE" sz="2000" noProof="0" dirty="0" err="1"/>
              <a:t>LoC</a:t>
            </a:r>
            <a:r>
              <a:rPr lang="de-DE" sz="2000" noProof="0" dirty="0"/>
              <a:t>)</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1C323A-4CBF-600E-796A-75F55F971DC3}"/>
              </a:ext>
            </a:extLst>
          </p:cNvPr>
          <p:cNvSpPr>
            <a:spLocks noGrp="1"/>
          </p:cNvSpPr>
          <p:nvPr>
            <p:ph type="ctrTitle"/>
          </p:nvPr>
        </p:nvSpPr>
        <p:spPr>
          <a:xfrm>
            <a:off x="1096994" y="758952"/>
            <a:ext cx="10055781" cy="3566160"/>
          </a:xfrm>
        </p:spPr>
        <p:txBody>
          <a:bodyPr/>
          <a:lstStyle/>
          <a:p>
            <a:r>
              <a:rPr lang="de-DE" noProof="0" dirty="0">
                <a:latin typeface="Britannic Bold" panose="020B0903060703020204" pitchFamily="34" charset="0"/>
              </a:rPr>
              <a:t>Die jüngste Eskalation</a:t>
            </a:r>
          </a:p>
        </p:txBody>
      </p:sp>
      <p:sp>
        <p:nvSpPr>
          <p:cNvPr id="10" name="Subtitle 2">
            <a:extLst>
              <a:ext uri="{FF2B5EF4-FFF2-40B4-BE49-F238E27FC236}">
                <a16:creationId xmlns:a16="http://schemas.microsoft.com/office/drawing/2014/main" id="{599912F4-3E9B-C555-F87A-90ED4B45AC05}"/>
              </a:ext>
            </a:extLst>
          </p:cNvPr>
          <p:cNvSpPr>
            <a:spLocks noGrp="1"/>
          </p:cNvSpPr>
          <p:nvPr>
            <p:ph type="subTitle" idx="1"/>
          </p:nvPr>
        </p:nvSpPr>
        <p:spPr>
          <a:xfrm>
            <a:off x="1099764" y="4645152"/>
            <a:ext cx="10055781" cy="1143000"/>
          </a:xfrm>
        </p:spPr>
        <p:txBody>
          <a:bodyPr/>
          <a:lstStyle/>
          <a:p>
            <a:r>
              <a:rPr lang="de-DE" noProof="0" dirty="0"/>
              <a:t>Verlauf vom 22. April bis 10. Mai 2025</a:t>
            </a:r>
          </a:p>
        </p:txBody>
      </p:sp>
    </p:spTree>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9A36043-C8B3-F757-FA02-4B61CFEA8DF7}"/>
              </a:ext>
            </a:extLst>
          </p:cNvPr>
          <p:cNvSpPr>
            <a:spLocks noGrp="1"/>
          </p:cNvSpPr>
          <p:nvPr>
            <p:ph idx="1"/>
          </p:nvPr>
        </p:nvSpPr>
        <p:spPr/>
        <p:txBody>
          <a:bodyPr/>
          <a:lstStyle/>
          <a:p>
            <a:pPr algn="ctr"/>
            <a:r>
              <a:rPr lang="de-DE" noProof="0" dirty="0"/>
              <a:t>Bombenanschlag auf indische Touristenbusse in </a:t>
            </a:r>
            <a:r>
              <a:rPr lang="de-DE" noProof="0" dirty="0" err="1"/>
              <a:t>Pahalgam</a:t>
            </a:r>
            <a:r>
              <a:rPr lang="de-DE" noProof="0" dirty="0"/>
              <a:t> (Jammu &amp; Kaschmir)</a:t>
            </a:r>
          </a:p>
          <a:p>
            <a:pPr algn="ctr"/>
            <a:endParaRPr lang="de-DE" noProof="0" dirty="0"/>
          </a:p>
          <a:p>
            <a:pPr algn="ctr"/>
            <a:r>
              <a:rPr lang="de-DE" noProof="0" dirty="0"/>
              <a:t>26 Tote, über 40 Verletzte</a:t>
            </a:r>
          </a:p>
          <a:p>
            <a:pPr algn="ctr"/>
            <a:endParaRPr lang="de-DE" noProof="0" dirty="0"/>
          </a:p>
          <a:p>
            <a:pPr algn="ctr"/>
            <a:r>
              <a:rPr lang="de-DE" noProof="0" dirty="0"/>
              <a:t>Indien macht </a:t>
            </a:r>
            <a:r>
              <a:rPr lang="de-DE" noProof="0" dirty="0" err="1"/>
              <a:t>Lashkar</a:t>
            </a:r>
            <a:r>
              <a:rPr lang="de-DE" noProof="0" dirty="0"/>
              <a:t>-e-</a:t>
            </a:r>
            <a:r>
              <a:rPr lang="de-DE" noProof="0" dirty="0" err="1"/>
              <a:t>Taiba</a:t>
            </a:r>
            <a:r>
              <a:rPr lang="de-DE" noProof="0" dirty="0"/>
              <a:t> verantwortlich, verweist auf pakistanische Unterstützung</a:t>
            </a:r>
          </a:p>
        </p:txBody>
      </p:sp>
      <p:sp>
        <p:nvSpPr>
          <p:cNvPr id="3" name="Titel 2">
            <a:extLst>
              <a:ext uri="{FF2B5EF4-FFF2-40B4-BE49-F238E27FC236}">
                <a16:creationId xmlns:a16="http://schemas.microsoft.com/office/drawing/2014/main" id="{9C4FBA65-1E0A-476E-01E9-1076774869A5}"/>
              </a:ext>
            </a:extLst>
          </p:cNvPr>
          <p:cNvSpPr>
            <a:spLocks noGrp="1"/>
          </p:cNvSpPr>
          <p:nvPr>
            <p:ph type="title"/>
          </p:nvPr>
        </p:nvSpPr>
        <p:spPr/>
        <p:txBody>
          <a:bodyPr/>
          <a:lstStyle/>
          <a:p>
            <a:r>
              <a:rPr lang="de-DE" b="1" noProof="0" dirty="0">
                <a:latin typeface="Britannic Bold" panose="020B0903060703020204" pitchFamily="34" charset="0"/>
              </a:rPr>
              <a:t>22. April</a:t>
            </a:r>
          </a:p>
        </p:txBody>
      </p:sp>
    </p:spTree>
    <p:extLst>
      <p:ext uri="{BB962C8B-B14F-4D97-AF65-F5344CB8AC3E}">
        <p14:creationId xmlns:p14="http://schemas.microsoft.com/office/powerpoint/2010/main" val="202647568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0E56A-FE48-6B9C-199E-12A630556E5E}"/>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5B23BF15-7BCC-CE4B-F9FB-74889CAB0214}"/>
              </a:ext>
            </a:extLst>
          </p:cNvPr>
          <p:cNvSpPr>
            <a:spLocks noGrp="1"/>
          </p:cNvSpPr>
          <p:nvPr>
            <p:ph idx="1"/>
          </p:nvPr>
        </p:nvSpPr>
        <p:spPr/>
        <p:txBody>
          <a:bodyPr/>
          <a:lstStyle/>
          <a:p>
            <a:pPr algn="ctr"/>
            <a:r>
              <a:rPr lang="de-DE" noProof="0" dirty="0"/>
              <a:t>Nationale Trauer in Indien, diplomatische Protestnote an Pakistan</a:t>
            </a:r>
          </a:p>
          <a:p>
            <a:pPr algn="ctr"/>
            <a:endParaRPr lang="de-DE" noProof="0" dirty="0"/>
          </a:p>
          <a:p>
            <a:pPr algn="ctr"/>
            <a:r>
              <a:rPr lang="de-DE" noProof="0" dirty="0"/>
              <a:t>Sicherheitslage in Kaschmir verschärft – Ausgangssperren, Truppenverstärkung</a:t>
            </a:r>
          </a:p>
          <a:p>
            <a:pPr algn="ctr"/>
            <a:endParaRPr lang="de-DE" noProof="0" dirty="0"/>
          </a:p>
          <a:p>
            <a:pPr algn="ctr"/>
            <a:r>
              <a:rPr lang="de-DE" noProof="0" dirty="0"/>
              <a:t>Pakistan bestreitet jede Verantwortung und ruft zur „Zurückhaltung“ auf</a:t>
            </a:r>
          </a:p>
        </p:txBody>
      </p:sp>
      <p:sp>
        <p:nvSpPr>
          <p:cNvPr id="3" name="Titel 2">
            <a:extLst>
              <a:ext uri="{FF2B5EF4-FFF2-40B4-BE49-F238E27FC236}">
                <a16:creationId xmlns:a16="http://schemas.microsoft.com/office/drawing/2014/main" id="{1640FD49-4C21-E089-A184-4254651D6DC0}"/>
              </a:ext>
            </a:extLst>
          </p:cNvPr>
          <p:cNvSpPr>
            <a:spLocks noGrp="1"/>
          </p:cNvSpPr>
          <p:nvPr>
            <p:ph type="title"/>
          </p:nvPr>
        </p:nvSpPr>
        <p:spPr/>
        <p:txBody>
          <a:bodyPr/>
          <a:lstStyle/>
          <a:p>
            <a:r>
              <a:rPr lang="de-DE" b="1" noProof="0" dirty="0">
                <a:latin typeface="Britannic Bold" panose="020B0903060703020204" pitchFamily="34" charset="0"/>
              </a:rPr>
              <a:t>23.-24. April</a:t>
            </a:r>
          </a:p>
        </p:txBody>
      </p:sp>
    </p:spTree>
    <p:extLst>
      <p:ext uri="{BB962C8B-B14F-4D97-AF65-F5344CB8AC3E}">
        <p14:creationId xmlns:p14="http://schemas.microsoft.com/office/powerpoint/2010/main" val="4116672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Karte, Atlas enthält.&#10;&#10;KI-generierte Inhalte können fehlerhaft sein.">
            <a:extLst>
              <a:ext uri="{FF2B5EF4-FFF2-40B4-BE49-F238E27FC236}">
                <a16:creationId xmlns:a16="http://schemas.microsoft.com/office/drawing/2014/main" id="{F47BBEB3-03E7-7021-59DD-6A9A3F31B1B8}"/>
              </a:ext>
            </a:extLst>
          </p:cNvPr>
          <p:cNvPicPr>
            <a:picLocks noChangeAspect="1"/>
          </p:cNvPicPr>
          <p:nvPr/>
        </p:nvPicPr>
        <p:blipFill>
          <a:blip r:embed="rId3"/>
          <a:srcRect l="7825" r="35777" b="2"/>
          <a:stretch/>
        </p:blipFill>
        <p:spPr>
          <a:xfrm>
            <a:off x="5923007" y="633876"/>
            <a:ext cx="5630983" cy="5591175"/>
          </a:xfrm>
          <a:prstGeom prst="rect">
            <a:avLst/>
          </a:prstGeom>
          <a:noFill/>
        </p:spPr>
      </p:pic>
      <p:sp>
        <p:nvSpPr>
          <p:cNvPr id="3" name="Titel 2">
            <a:extLst>
              <a:ext uri="{FF2B5EF4-FFF2-40B4-BE49-F238E27FC236}">
                <a16:creationId xmlns:a16="http://schemas.microsoft.com/office/drawing/2014/main" id="{C7815A8D-FA52-18B2-F2EC-1EBABDB900A8}"/>
              </a:ext>
            </a:extLst>
          </p:cNvPr>
          <p:cNvSpPr>
            <a:spLocks noGrp="1"/>
          </p:cNvSpPr>
          <p:nvPr>
            <p:ph type="title"/>
          </p:nvPr>
        </p:nvSpPr>
        <p:spPr>
          <a:xfrm>
            <a:off x="1096994" y="942870"/>
            <a:ext cx="4156213" cy="1292750"/>
          </a:xfrm>
        </p:spPr>
        <p:txBody>
          <a:bodyPr anchor="ctr">
            <a:normAutofit/>
          </a:bodyPr>
          <a:lstStyle/>
          <a:p>
            <a:r>
              <a:rPr lang="de-DE" sz="3600" b="1" noProof="0" dirty="0">
                <a:effectLst>
                  <a:outerShdw blurRad="38100" dist="38100" dir="2700000" algn="tl">
                    <a:srgbClr val="000000">
                      <a:alpha val="43137"/>
                    </a:srgbClr>
                  </a:outerShdw>
                </a:effectLst>
                <a:latin typeface="Britannic Bold" panose="020B0903060703020204" pitchFamily="34" charset="0"/>
              </a:rPr>
              <a:t>Inhalt</a:t>
            </a:r>
          </a:p>
        </p:txBody>
      </p:sp>
      <p:sp>
        <p:nvSpPr>
          <p:cNvPr id="2" name="Inhaltsplatzhalter 1">
            <a:extLst>
              <a:ext uri="{FF2B5EF4-FFF2-40B4-BE49-F238E27FC236}">
                <a16:creationId xmlns:a16="http://schemas.microsoft.com/office/drawing/2014/main" id="{189ACDF5-29EC-58B4-4680-B6857246C1E1}"/>
              </a:ext>
            </a:extLst>
          </p:cNvPr>
          <p:cNvSpPr>
            <a:spLocks noGrp="1"/>
          </p:cNvSpPr>
          <p:nvPr>
            <p:ph sz="half" idx="2"/>
          </p:nvPr>
        </p:nvSpPr>
        <p:spPr>
          <a:xfrm>
            <a:off x="1096994" y="2281658"/>
            <a:ext cx="4156213" cy="3633471"/>
          </a:xfrm>
        </p:spPr>
        <p:txBody>
          <a:bodyPr>
            <a:normAutofit/>
          </a:bodyPr>
          <a:lstStyle/>
          <a:p>
            <a:r>
              <a:rPr lang="de-DE" noProof="0" dirty="0"/>
              <a:t>Vorgeschichte des Konflikts</a:t>
            </a:r>
          </a:p>
          <a:p>
            <a:r>
              <a:rPr lang="de-DE" noProof="0" dirty="0"/>
              <a:t>Die jüngste Eskalation</a:t>
            </a:r>
          </a:p>
          <a:p>
            <a:r>
              <a:rPr lang="de-DE" noProof="0" dirty="0"/>
              <a:t>Gefahren des Krieges</a:t>
            </a:r>
          </a:p>
          <a:p>
            <a:r>
              <a:rPr lang="de-DE" noProof="0" dirty="0"/>
              <a:t>Folgen des Krieges</a:t>
            </a:r>
          </a:p>
          <a:p>
            <a:r>
              <a:rPr lang="de-DE" noProof="0" dirty="0"/>
              <a:t>Doomsday Clock</a:t>
            </a:r>
          </a:p>
          <a:p>
            <a:r>
              <a:rPr lang="de-DE" noProof="0" dirty="0"/>
              <a:t>Fragen &amp; Quellen</a:t>
            </a:r>
          </a:p>
          <a:p>
            <a:endParaRPr lang="de-DE" noProof="0" dirty="0"/>
          </a:p>
        </p:txBody>
      </p:sp>
    </p:spTree>
    <p:extLst>
      <p:ext uri="{BB962C8B-B14F-4D97-AF65-F5344CB8AC3E}">
        <p14:creationId xmlns:p14="http://schemas.microsoft.com/office/powerpoint/2010/main" val="292514207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400"/>
                                        <p:tgtEl>
                                          <p:spTgt spid="2">
                                            <p:txEl>
                                              <p:pRg st="1" end="1"/>
                                            </p:txEl>
                                          </p:spTgt>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400"/>
                                        <p:tgtEl>
                                          <p:spTgt spid="2">
                                            <p:txEl>
                                              <p:pRg st="2" end="2"/>
                                            </p:txEl>
                                          </p:spTgt>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400"/>
                                        <p:tgtEl>
                                          <p:spTgt spid="2">
                                            <p:txEl>
                                              <p:pRg st="3" end="3"/>
                                            </p:txEl>
                                          </p:spTgt>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400"/>
                                        <p:tgtEl>
                                          <p:spTgt spid="2">
                                            <p:txEl>
                                              <p:pRg st="4" end="4"/>
                                            </p:txEl>
                                          </p:spTgt>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4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im.B0C3A217-8D37-4E6F-8EEA-A4F6452F9CDA.MOV">
            <a:hlinkClick r:id="" action="ppaction://media"/>
            <a:extLst>
              <a:ext uri="{FF2B5EF4-FFF2-40B4-BE49-F238E27FC236}">
                <a16:creationId xmlns:a16="http://schemas.microsoft.com/office/drawing/2014/main" id="{33DB57F8-3CFF-1078-5F89-F91641EBDA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09971" y="636233"/>
            <a:ext cx="3168882" cy="5585534"/>
          </a:xfrm>
        </p:spPr>
      </p:pic>
      <p:sp>
        <p:nvSpPr>
          <p:cNvPr id="3" name="Titel 2">
            <a:extLst>
              <a:ext uri="{FF2B5EF4-FFF2-40B4-BE49-F238E27FC236}">
                <a16:creationId xmlns:a16="http://schemas.microsoft.com/office/drawing/2014/main" id="{BCE6839A-888E-15E2-12C5-2772F9CA4DED}"/>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209129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50B27EE-C6C3-0CD3-2F57-687AEE38AB5B}"/>
              </a:ext>
            </a:extLst>
          </p:cNvPr>
          <p:cNvSpPr>
            <a:spLocks noGrp="1"/>
          </p:cNvSpPr>
          <p:nvPr>
            <p:ph idx="1"/>
          </p:nvPr>
        </p:nvSpPr>
        <p:spPr>
          <a:xfrm>
            <a:off x="1096994" y="1548554"/>
            <a:ext cx="10055781" cy="3760891"/>
          </a:xfrm>
        </p:spPr>
        <p:txBody>
          <a:bodyPr anchor="ctr"/>
          <a:lstStyle/>
          <a:p>
            <a:pPr algn="ctr"/>
            <a:r>
              <a:rPr lang="de-DE" noProof="0" dirty="0"/>
              <a:t>Indische Luftwaffe verlegt Kampfjets nach Srinagar und </a:t>
            </a:r>
            <a:r>
              <a:rPr lang="de-DE" noProof="0" dirty="0" err="1"/>
              <a:t>Pathankot</a:t>
            </a:r>
            <a:endParaRPr lang="de-DE" noProof="0" dirty="0"/>
          </a:p>
        </p:txBody>
      </p:sp>
      <p:sp>
        <p:nvSpPr>
          <p:cNvPr id="3" name="Titel 2">
            <a:extLst>
              <a:ext uri="{FF2B5EF4-FFF2-40B4-BE49-F238E27FC236}">
                <a16:creationId xmlns:a16="http://schemas.microsoft.com/office/drawing/2014/main" id="{B9D19A03-F8FC-5191-1103-4B526477830F}"/>
              </a:ext>
            </a:extLst>
          </p:cNvPr>
          <p:cNvSpPr>
            <a:spLocks noGrp="1"/>
          </p:cNvSpPr>
          <p:nvPr>
            <p:ph type="title"/>
          </p:nvPr>
        </p:nvSpPr>
        <p:spPr/>
        <p:txBody>
          <a:bodyPr/>
          <a:lstStyle/>
          <a:p>
            <a:r>
              <a:rPr lang="de-DE" b="1" noProof="0" dirty="0">
                <a:latin typeface="Britannic Bold" panose="020B0903060703020204" pitchFamily="34" charset="0"/>
              </a:rPr>
              <a:t>25.april</a:t>
            </a:r>
            <a:endParaRPr lang="de-DE" noProof="0" dirty="0">
              <a:latin typeface="Britannic Bold" panose="020B0903060703020204" pitchFamily="34" charset="0"/>
            </a:endParaRPr>
          </a:p>
        </p:txBody>
      </p:sp>
    </p:spTree>
    <p:extLst>
      <p:ext uri="{BB962C8B-B14F-4D97-AF65-F5344CB8AC3E}">
        <p14:creationId xmlns:p14="http://schemas.microsoft.com/office/powerpoint/2010/main" val="254625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CD68EEC-86FE-E26A-E14F-659BD114E1BF}"/>
              </a:ext>
            </a:extLst>
          </p:cNvPr>
          <p:cNvSpPr>
            <a:spLocks noGrp="1"/>
          </p:cNvSpPr>
          <p:nvPr>
            <p:ph idx="1"/>
          </p:nvPr>
        </p:nvSpPr>
        <p:spPr>
          <a:xfrm>
            <a:off x="1096994" y="1548554"/>
            <a:ext cx="10055781" cy="3760891"/>
          </a:xfrm>
        </p:spPr>
        <p:txBody>
          <a:bodyPr anchor="ctr"/>
          <a:lstStyle/>
          <a:p>
            <a:pPr algn="ctr"/>
            <a:r>
              <a:rPr lang="de-DE" noProof="0" dirty="0"/>
              <a:t>Pakistan setzt Luftabwehrsysteme entlang der </a:t>
            </a:r>
            <a:r>
              <a:rPr lang="de-DE" noProof="0" dirty="0" err="1"/>
              <a:t>LoC</a:t>
            </a:r>
            <a:r>
              <a:rPr lang="de-DE" noProof="0" dirty="0"/>
              <a:t> in Alarmbereitschaft</a:t>
            </a:r>
          </a:p>
        </p:txBody>
      </p:sp>
      <p:sp>
        <p:nvSpPr>
          <p:cNvPr id="3" name="Titel 2">
            <a:extLst>
              <a:ext uri="{FF2B5EF4-FFF2-40B4-BE49-F238E27FC236}">
                <a16:creationId xmlns:a16="http://schemas.microsoft.com/office/drawing/2014/main" id="{190201F8-A9E2-942F-D4DE-6E39F716E62A}"/>
              </a:ext>
            </a:extLst>
          </p:cNvPr>
          <p:cNvSpPr>
            <a:spLocks noGrp="1"/>
          </p:cNvSpPr>
          <p:nvPr>
            <p:ph type="title"/>
          </p:nvPr>
        </p:nvSpPr>
        <p:spPr/>
        <p:txBody>
          <a:bodyPr/>
          <a:lstStyle/>
          <a:p>
            <a:r>
              <a:rPr lang="de-DE" b="1" noProof="0" dirty="0">
                <a:latin typeface="Britannic Bold" panose="020B0903060703020204" pitchFamily="34" charset="0"/>
              </a:rPr>
              <a:t>26. April</a:t>
            </a:r>
          </a:p>
        </p:txBody>
      </p:sp>
    </p:spTree>
    <p:extLst>
      <p:ext uri="{BB962C8B-B14F-4D97-AF65-F5344CB8AC3E}">
        <p14:creationId xmlns:p14="http://schemas.microsoft.com/office/powerpoint/2010/main" val="2814214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4CEF274-238D-82F8-CB3B-570544481F81}"/>
              </a:ext>
            </a:extLst>
          </p:cNvPr>
          <p:cNvSpPr>
            <a:spLocks noGrp="1"/>
          </p:cNvSpPr>
          <p:nvPr>
            <p:ph idx="1"/>
          </p:nvPr>
        </p:nvSpPr>
        <p:spPr/>
        <p:txBody>
          <a:bodyPr/>
          <a:lstStyle/>
          <a:p>
            <a:pPr algn="ctr"/>
            <a:r>
              <a:rPr lang="de-DE" noProof="0" dirty="0"/>
              <a:t>Erste Gefechte an der </a:t>
            </a:r>
            <a:r>
              <a:rPr lang="de-DE" noProof="0" dirty="0" err="1"/>
              <a:t>LoC</a:t>
            </a:r>
            <a:r>
              <a:rPr lang="de-DE" noProof="0" dirty="0"/>
              <a:t> mit Mörserbeschuss und Scharfschützenfeuer</a:t>
            </a:r>
          </a:p>
          <a:p>
            <a:pPr algn="ctr"/>
            <a:endParaRPr lang="de-DE" noProof="0" dirty="0"/>
          </a:p>
          <a:p>
            <a:pPr algn="ctr"/>
            <a:r>
              <a:rPr lang="de-DE" noProof="0" dirty="0"/>
              <a:t>5 Tote auf pakistanischer Seite, 3 auf indischer Seite</a:t>
            </a:r>
          </a:p>
          <a:p>
            <a:pPr algn="ctr"/>
            <a:endParaRPr lang="de-DE" noProof="0" dirty="0"/>
          </a:p>
          <a:p>
            <a:pPr algn="ctr"/>
            <a:r>
              <a:rPr lang="de-DE" noProof="0" dirty="0"/>
              <a:t>UN und USA rufen zur Deeskalation auf</a:t>
            </a:r>
          </a:p>
        </p:txBody>
      </p:sp>
      <p:sp>
        <p:nvSpPr>
          <p:cNvPr id="3" name="Titel 2">
            <a:extLst>
              <a:ext uri="{FF2B5EF4-FFF2-40B4-BE49-F238E27FC236}">
                <a16:creationId xmlns:a16="http://schemas.microsoft.com/office/drawing/2014/main" id="{1D35B8DE-33E7-5344-FAF7-689F96157D4B}"/>
              </a:ext>
            </a:extLst>
          </p:cNvPr>
          <p:cNvSpPr>
            <a:spLocks noGrp="1"/>
          </p:cNvSpPr>
          <p:nvPr>
            <p:ph type="title"/>
          </p:nvPr>
        </p:nvSpPr>
        <p:spPr/>
        <p:txBody>
          <a:bodyPr/>
          <a:lstStyle/>
          <a:p>
            <a:r>
              <a:rPr lang="de-DE" b="1" noProof="0" dirty="0">
                <a:latin typeface="Britannic Bold" panose="020B0903060703020204" pitchFamily="34" charset="0"/>
              </a:rPr>
              <a:t>27.–28. April</a:t>
            </a:r>
          </a:p>
        </p:txBody>
      </p:sp>
    </p:spTree>
    <p:extLst>
      <p:ext uri="{BB962C8B-B14F-4D97-AF65-F5344CB8AC3E}">
        <p14:creationId xmlns:p14="http://schemas.microsoft.com/office/powerpoint/2010/main" val="3024305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649DFF3-725E-4855-B814-1DC8E63587C1}"/>
              </a:ext>
            </a:extLst>
          </p:cNvPr>
          <p:cNvSpPr>
            <a:spLocks noGrp="1"/>
          </p:cNvSpPr>
          <p:nvPr>
            <p:ph idx="1"/>
          </p:nvPr>
        </p:nvSpPr>
        <p:spPr>
          <a:xfrm>
            <a:off x="1096994" y="1548554"/>
            <a:ext cx="10055781" cy="3760891"/>
          </a:xfrm>
        </p:spPr>
        <p:txBody>
          <a:bodyPr anchor="ctr"/>
          <a:lstStyle/>
          <a:p>
            <a:pPr algn="ctr"/>
            <a:r>
              <a:rPr lang="de-DE" noProof="0" dirty="0"/>
              <a:t>Indische Spezialeinheit zerstört mutmaßliches Terroristenlager im pakistanischen Teil Kaschmirs (Azad Jammu &amp; Kashmir)</a:t>
            </a:r>
          </a:p>
        </p:txBody>
      </p:sp>
      <p:sp>
        <p:nvSpPr>
          <p:cNvPr id="3" name="Titel 2">
            <a:extLst>
              <a:ext uri="{FF2B5EF4-FFF2-40B4-BE49-F238E27FC236}">
                <a16:creationId xmlns:a16="http://schemas.microsoft.com/office/drawing/2014/main" id="{9EC45D1A-D8B3-876D-A9A1-5CED6DE6BF76}"/>
              </a:ext>
            </a:extLst>
          </p:cNvPr>
          <p:cNvSpPr>
            <a:spLocks noGrp="1"/>
          </p:cNvSpPr>
          <p:nvPr>
            <p:ph type="title"/>
          </p:nvPr>
        </p:nvSpPr>
        <p:spPr/>
        <p:txBody>
          <a:bodyPr/>
          <a:lstStyle/>
          <a:p>
            <a:r>
              <a:rPr lang="de-DE" b="1" noProof="0" dirty="0">
                <a:latin typeface="Britannic Bold" panose="020B0903060703020204" pitchFamily="34" charset="0"/>
              </a:rPr>
              <a:t>29. April</a:t>
            </a:r>
          </a:p>
        </p:txBody>
      </p:sp>
    </p:spTree>
    <p:extLst>
      <p:ext uri="{BB962C8B-B14F-4D97-AF65-F5344CB8AC3E}">
        <p14:creationId xmlns:p14="http://schemas.microsoft.com/office/powerpoint/2010/main" val="2118676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0FF66B-FAD7-9564-9B95-58BC27B6009E}"/>
              </a:ext>
            </a:extLst>
          </p:cNvPr>
          <p:cNvSpPr>
            <a:spLocks noGrp="1"/>
          </p:cNvSpPr>
          <p:nvPr>
            <p:ph idx="1"/>
          </p:nvPr>
        </p:nvSpPr>
        <p:spPr/>
        <p:txBody>
          <a:bodyPr/>
          <a:lstStyle/>
          <a:p>
            <a:pPr algn="ctr"/>
            <a:r>
              <a:rPr lang="de-DE" noProof="0" dirty="0"/>
              <a:t>Pakistan reagiert mit Artilleriefeuer, Angriffe auf indische Armeeposten</a:t>
            </a:r>
          </a:p>
          <a:p>
            <a:pPr algn="ctr"/>
            <a:endParaRPr lang="de-DE" noProof="0" dirty="0"/>
          </a:p>
          <a:p>
            <a:pPr algn="ctr"/>
            <a:r>
              <a:rPr lang="de-DE" noProof="0" dirty="0"/>
              <a:t>Luftüberwachung verstärkt, Drohnen überfliegen Grenze</a:t>
            </a:r>
          </a:p>
          <a:p>
            <a:pPr algn="ctr"/>
            <a:endParaRPr lang="de-DE" noProof="0" dirty="0"/>
          </a:p>
          <a:p>
            <a:pPr algn="ctr"/>
            <a:r>
              <a:rPr lang="de-DE" noProof="0" dirty="0"/>
              <a:t>17 Tote insgesamt, darunter mehrere Zivilisten</a:t>
            </a:r>
          </a:p>
        </p:txBody>
      </p:sp>
      <p:sp>
        <p:nvSpPr>
          <p:cNvPr id="3" name="Titel 2">
            <a:extLst>
              <a:ext uri="{FF2B5EF4-FFF2-40B4-BE49-F238E27FC236}">
                <a16:creationId xmlns:a16="http://schemas.microsoft.com/office/drawing/2014/main" id="{FE036BDC-8EC2-DE47-965A-50B8AB19B5FC}"/>
              </a:ext>
            </a:extLst>
          </p:cNvPr>
          <p:cNvSpPr>
            <a:spLocks noGrp="1"/>
          </p:cNvSpPr>
          <p:nvPr>
            <p:ph type="title"/>
          </p:nvPr>
        </p:nvSpPr>
        <p:spPr/>
        <p:txBody>
          <a:bodyPr/>
          <a:lstStyle/>
          <a:p>
            <a:r>
              <a:rPr lang="de-DE" b="1" noProof="0" dirty="0">
                <a:latin typeface="Britannic Bold" panose="020B0903060703020204" pitchFamily="34" charset="0"/>
              </a:rPr>
              <a:t>30. April – 2. Mai</a:t>
            </a:r>
            <a:endParaRPr lang="de-DE" noProof="0" dirty="0">
              <a:latin typeface="Britannic Bold" panose="020B0903060703020204" pitchFamily="34" charset="0"/>
            </a:endParaRPr>
          </a:p>
        </p:txBody>
      </p:sp>
    </p:spTree>
    <p:extLst>
      <p:ext uri="{BB962C8B-B14F-4D97-AF65-F5344CB8AC3E}">
        <p14:creationId xmlns:p14="http://schemas.microsoft.com/office/powerpoint/2010/main" val="2633290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4BF73FF-D5EC-C218-0D8E-D6DF0BB92B75}"/>
              </a:ext>
            </a:extLst>
          </p:cNvPr>
          <p:cNvSpPr>
            <a:spLocks noGrp="1"/>
          </p:cNvSpPr>
          <p:nvPr>
            <p:ph idx="1"/>
          </p:nvPr>
        </p:nvSpPr>
        <p:spPr>
          <a:xfrm>
            <a:off x="1096994" y="1548554"/>
            <a:ext cx="10055781" cy="3760891"/>
          </a:xfrm>
        </p:spPr>
        <p:txBody>
          <a:bodyPr anchor="ctr"/>
          <a:lstStyle/>
          <a:p>
            <a:pPr algn="ctr"/>
            <a:r>
              <a:rPr lang="de-DE" noProof="0" dirty="0"/>
              <a:t>Indien kündigt „Antwort auf mehreren Ebenen“ an</a:t>
            </a:r>
          </a:p>
          <a:p>
            <a:pPr algn="ctr"/>
            <a:endParaRPr lang="de-DE" noProof="0" dirty="0"/>
          </a:p>
          <a:p>
            <a:pPr algn="ctr"/>
            <a:r>
              <a:rPr lang="de-DE" noProof="0" dirty="0"/>
              <a:t>Mobilisierung zusätzlicher Truppen im Grenzgebiet</a:t>
            </a:r>
          </a:p>
        </p:txBody>
      </p:sp>
      <p:sp>
        <p:nvSpPr>
          <p:cNvPr id="3" name="Titel 2">
            <a:extLst>
              <a:ext uri="{FF2B5EF4-FFF2-40B4-BE49-F238E27FC236}">
                <a16:creationId xmlns:a16="http://schemas.microsoft.com/office/drawing/2014/main" id="{BADCE573-B451-11B9-180F-FABC3B1C91B5}"/>
              </a:ext>
            </a:extLst>
          </p:cNvPr>
          <p:cNvSpPr>
            <a:spLocks noGrp="1"/>
          </p:cNvSpPr>
          <p:nvPr>
            <p:ph type="title"/>
          </p:nvPr>
        </p:nvSpPr>
        <p:spPr/>
        <p:txBody>
          <a:bodyPr/>
          <a:lstStyle/>
          <a:p>
            <a:r>
              <a:rPr lang="de-DE" b="1" noProof="0" dirty="0">
                <a:latin typeface="Britannic Bold" panose="020B0903060703020204" pitchFamily="34" charset="0"/>
              </a:rPr>
              <a:t>3. Mai</a:t>
            </a:r>
          </a:p>
        </p:txBody>
      </p:sp>
    </p:spTree>
    <p:extLst>
      <p:ext uri="{BB962C8B-B14F-4D97-AF65-F5344CB8AC3E}">
        <p14:creationId xmlns:p14="http://schemas.microsoft.com/office/powerpoint/2010/main" val="31234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AA033AA-F190-37C2-EE33-E278B2D68332}"/>
              </a:ext>
            </a:extLst>
          </p:cNvPr>
          <p:cNvSpPr>
            <a:spLocks noGrp="1"/>
          </p:cNvSpPr>
          <p:nvPr>
            <p:ph idx="1"/>
          </p:nvPr>
        </p:nvSpPr>
        <p:spPr>
          <a:xfrm>
            <a:off x="1066521" y="1548554"/>
            <a:ext cx="10055781" cy="3760891"/>
          </a:xfrm>
        </p:spPr>
        <p:txBody>
          <a:bodyPr anchor="ctr"/>
          <a:lstStyle/>
          <a:p>
            <a:pPr algn="ctr"/>
            <a:r>
              <a:rPr lang="de-DE" noProof="0" dirty="0"/>
              <a:t>Pakistan versetzt strategische Raketen in Bereitschaft</a:t>
            </a:r>
          </a:p>
        </p:txBody>
      </p:sp>
      <p:sp>
        <p:nvSpPr>
          <p:cNvPr id="3" name="Titel 2">
            <a:extLst>
              <a:ext uri="{FF2B5EF4-FFF2-40B4-BE49-F238E27FC236}">
                <a16:creationId xmlns:a16="http://schemas.microsoft.com/office/drawing/2014/main" id="{F1EAD792-5880-41FA-DDFE-84E98A3AE0E3}"/>
              </a:ext>
            </a:extLst>
          </p:cNvPr>
          <p:cNvSpPr>
            <a:spLocks noGrp="1"/>
          </p:cNvSpPr>
          <p:nvPr>
            <p:ph type="title"/>
          </p:nvPr>
        </p:nvSpPr>
        <p:spPr/>
        <p:txBody>
          <a:bodyPr/>
          <a:lstStyle/>
          <a:p>
            <a:r>
              <a:rPr lang="de-DE" b="1" noProof="0" dirty="0">
                <a:latin typeface="Britannic Bold" panose="020B0903060703020204" pitchFamily="34" charset="0"/>
              </a:rPr>
              <a:t>4.Mai</a:t>
            </a:r>
          </a:p>
        </p:txBody>
      </p:sp>
    </p:spTree>
    <p:extLst>
      <p:ext uri="{BB962C8B-B14F-4D97-AF65-F5344CB8AC3E}">
        <p14:creationId xmlns:p14="http://schemas.microsoft.com/office/powerpoint/2010/main" val="62212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F4C9346-DBDE-9BE7-012B-624EBE3BE9B7}"/>
              </a:ext>
            </a:extLst>
          </p:cNvPr>
          <p:cNvSpPr>
            <a:spLocks noGrp="1"/>
          </p:cNvSpPr>
          <p:nvPr>
            <p:ph idx="1"/>
          </p:nvPr>
        </p:nvSpPr>
        <p:spPr>
          <a:xfrm>
            <a:off x="1096994" y="1548554"/>
            <a:ext cx="10055781" cy="3760891"/>
          </a:xfrm>
        </p:spPr>
        <p:txBody>
          <a:bodyPr anchor="ctr"/>
          <a:lstStyle/>
          <a:p>
            <a:pPr algn="ctr"/>
            <a:r>
              <a:rPr lang="de-DE" noProof="0" dirty="0"/>
              <a:t>Luftschlag durch indische Drohne auf Waffenlager bei </a:t>
            </a:r>
            <a:r>
              <a:rPr lang="de-DE" noProof="0" dirty="0" err="1"/>
              <a:t>Muzaffarabad</a:t>
            </a:r>
            <a:endParaRPr lang="de-DE" noProof="0" dirty="0"/>
          </a:p>
          <a:p>
            <a:pPr algn="ctr"/>
            <a:endParaRPr lang="de-DE" noProof="0" dirty="0"/>
          </a:p>
          <a:p>
            <a:pPr algn="ctr"/>
            <a:r>
              <a:rPr lang="de-DE" noProof="0" dirty="0"/>
              <a:t>Pakistan droht mit „angemessener Reaktion“</a:t>
            </a:r>
          </a:p>
        </p:txBody>
      </p:sp>
      <p:sp>
        <p:nvSpPr>
          <p:cNvPr id="3" name="Titel 2">
            <a:extLst>
              <a:ext uri="{FF2B5EF4-FFF2-40B4-BE49-F238E27FC236}">
                <a16:creationId xmlns:a16="http://schemas.microsoft.com/office/drawing/2014/main" id="{7504974C-2A77-7045-B098-93B9F1E65074}"/>
              </a:ext>
            </a:extLst>
          </p:cNvPr>
          <p:cNvSpPr>
            <a:spLocks noGrp="1"/>
          </p:cNvSpPr>
          <p:nvPr>
            <p:ph type="title"/>
          </p:nvPr>
        </p:nvSpPr>
        <p:spPr/>
        <p:txBody>
          <a:bodyPr/>
          <a:lstStyle/>
          <a:p>
            <a:r>
              <a:rPr lang="de-DE" b="1" noProof="0" dirty="0">
                <a:latin typeface="Britannic Bold" panose="020B0903060703020204" pitchFamily="34" charset="0"/>
              </a:rPr>
              <a:t>5. </a:t>
            </a:r>
            <a:r>
              <a:rPr lang="de-DE" b="1" noProof="0" dirty="0" err="1">
                <a:latin typeface="Britannic Bold" panose="020B0903060703020204" pitchFamily="34" charset="0"/>
              </a:rPr>
              <a:t>MAi</a:t>
            </a:r>
            <a:endParaRPr lang="de-DE" b="1" noProof="0" dirty="0">
              <a:latin typeface="Britannic Bold" panose="020B0903060703020204" pitchFamily="34" charset="0"/>
            </a:endParaRPr>
          </a:p>
        </p:txBody>
      </p:sp>
    </p:spTree>
    <p:extLst>
      <p:ext uri="{BB962C8B-B14F-4D97-AF65-F5344CB8AC3E}">
        <p14:creationId xmlns:p14="http://schemas.microsoft.com/office/powerpoint/2010/main" val="89147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497354A-306C-932B-C30C-0A9B92F8994F}"/>
              </a:ext>
            </a:extLst>
          </p:cNvPr>
          <p:cNvSpPr>
            <a:spLocks noGrp="1"/>
          </p:cNvSpPr>
          <p:nvPr>
            <p:ph idx="1"/>
          </p:nvPr>
        </p:nvSpPr>
        <p:spPr/>
        <p:txBody>
          <a:bodyPr/>
          <a:lstStyle/>
          <a:p>
            <a:pPr algn="ctr"/>
            <a:r>
              <a:rPr lang="de-DE" noProof="0" dirty="0"/>
              <a:t>Beginn von „Operation </a:t>
            </a:r>
            <a:r>
              <a:rPr lang="de-DE" noProof="0" dirty="0" err="1"/>
              <a:t>Sindoor</a:t>
            </a:r>
            <a:r>
              <a:rPr lang="de-DE" noProof="0" dirty="0"/>
              <a:t>“:</a:t>
            </a:r>
          </a:p>
          <a:p>
            <a:pPr algn="ctr"/>
            <a:endParaRPr lang="de-DE" noProof="0" dirty="0"/>
          </a:p>
          <a:p>
            <a:pPr algn="ctr"/>
            <a:r>
              <a:rPr lang="de-DE" noProof="0" dirty="0"/>
              <a:t>    Indische Luftangriffe auf Infrastruktur in Pakistan (Radar, Munitionslager)</a:t>
            </a:r>
          </a:p>
          <a:p>
            <a:pPr algn="ctr"/>
            <a:endParaRPr lang="de-DE" noProof="0" dirty="0"/>
          </a:p>
          <a:p>
            <a:pPr algn="ctr"/>
            <a:r>
              <a:rPr lang="de-DE" noProof="0" dirty="0"/>
              <a:t>Raketenbeschuss auf pakistanische Militärstützpunkte</a:t>
            </a:r>
          </a:p>
        </p:txBody>
      </p:sp>
      <p:sp>
        <p:nvSpPr>
          <p:cNvPr id="3" name="Titel 2">
            <a:extLst>
              <a:ext uri="{FF2B5EF4-FFF2-40B4-BE49-F238E27FC236}">
                <a16:creationId xmlns:a16="http://schemas.microsoft.com/office/drawing/2014/main" id="{71545BB4-A2DB-6BB3-6068-268E82A9D201}"/>
              </a:ext>
            </a:extLst>
          </p:cNvPr>
          <p:cNvSpPr>
            <a:spLocks noGrp="1"/>
          </p:cNvSpPr>
          <p:nvPr>
            <p:ph type="title"/>
          </p:nvPr>
        </p:nvSpPr>
        <p:spPr/>
        <p:txBody>
          <a:bodyPr/>
          <a:lstStyle/>
          <a:p>
            <a:r>
              <a:rPr lang="de-DE" b="1" noProof="0" dirty="0">
                <a:latin typeface="Britannic Bold" panose="020B0903060703020204" pitchFamily="34" charset="0"/>
              </a:rPr>
              <a:t>6. Mai</a:t>
            </a:r>
          </a:p>
        </p:txBody>
      </p:sp>
    </p:spTree>
    <p:extLst>
      <p:ext uri="{BB962C8B-B14F-4D97-AF65-F5344CB8AC3E}">
        <p14:creationId xmlns:p14="http://schemas.microsoft.com/office/powerpoint/2010/main" val="314372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94" y="942871"/>
            <a:ext cx="10055781" cy="1289304"/>
          </a:xfrm>
        </p:spPr>
        <p:txBody>
          <a:bodyPr anchor="ctr">
            <a:normAutofit fontScale="90000"/>
          </a:bodyPr>
          <a:lstStyle/>
          <a:p>
            <a:r>
              <a:rPr lang="de-DE" sz="3200" b="1" noProof="0" dirty="0">
                <a:effectLst>
                  <a:outerShdw blurRad="38100" dist="38100" dir="2700000" algn="tl">
                    <a:srgbClr val="000000">
                      <a:alpha val="43137"/>
                    </a:srgbClr>
                  </a:outerShdw>
                </a:effectLst>
                <a:latin typeface="Britannic Bold" panose="020B0903060703020204" pitchFamily="34" charset="0"/>
              </a:rPr>
              <a:t>Britische Kolonialzeit und politische Entwicklung </a:t>
            </a:r>
            <a:br>
              <a:rPr lang="de-DE" sz="3200" b="1" noProof="0" dirty="0">
                <a:effectLst>
                  <a:outerShdw blurRad="38100" dist="38100" dir="2700000" algn="tl">
                    <a:srgbClr val="000000">
                      <a:alpha val="43137"/>
                    </a:srgbClr>
                  </a:outerShdw>
                </a:effectLst>
                <a:latin typeface="Britannic Bold" panose="020B0903060703020204" pitchFamily="34" charset="0"/>
              </a:rPr>
            </a:br>
            <a:r>
              <a:rPr lang="de-DE" sz="3200" b="1" noProof="0" dirty="0">
                <a:effectLst>
                  <a:outerShdw blurRad="38100" dist="38100" dir="2700000" algn="tl">
                    <a:srgbClr val="000000">
                      <a:alpha val="43137"/>
                    </a:srgbClr>
                  </a:outerShdw>
                </a:effectLst>
                <a:latin typeface="Britannic Bold" panose="020B0903060703020204" pitchFamily="34" charset="0"/>
              </a:rPr>
              <a:t>(1857–1985)</a:t>
            </a:r>
          </a:p>
        </p:txBody>
      </p:sp>
      <p:sp>
        <p:nvSpPr>
          <p:cNvPr id="7" name="Inhaltsplatzhalter 6">
            <a:extLst>
              <a:ext uri="{FF2B5EF4-FFF2-40B4-BE49-F238E27FC236}">
                <a16:creationId xmlns:a16="http://schemas.microsoft.com/office/drawing/2014/main" id="{7EFE1739-4A68-B7CF-2298-DB52BAEE55AD}"/>
              </a:ext>
            </a:extLst>
          </p:cNvPr>
          <p:cNvSpPr>
            <a:spLocks noGrp="1"/>
          </p:cNvSpPr>
          <p:nvPr>
            <p:ph idx="1"/>
          </p:nvPr>
        </p:nvSpPr>
        <p:spPr>
          <a:xfrm>
            <a:off x="1096994" y="2154973"/>
            <a:ext cx="10055781" cy="3760891"/>
          </a:xfrm>
        </p:spPr>
        <p:txBody>
          <a:bodyPr anchor="ctr"/>
          <a:lstStyle/>
          <a:p>
            <a:pPr lvl="0" algn="ctr">
              <a:lnSpc>
                <a:spcPct val="200000"/>
              </a:lnSpc>
            </a:pPr>
            <a:r>
              <a:rPr lang="de-DE" b="1" dirty="0"/>
              <a:t>1857</a:t>
            </a:r>
            <a:r>
              <a:rPr lang="de-DE" dirty="0"/>
              <a:t>: Sepoy-Rebellion – Beginn des Widerstands gegen britische Herrschaft</a:t>
            </a:r>
            <a:endParaRPr lang="en-US" dirty="0"/>
          </a:p>
          <a:p>
            <a:pPr lvl="0" algn="ctr">
              <a:lnSpc>
                <a:spcPct val="200000"/>
              </a:lnSpc>
            </a:pPr>
            <a:r>
              <a:rPr lang="de-DE" b="1" dirty="0"/>
              <a:t>1858</a:t>
            </a:r>
            <a:r>
              <a:rPr lang="de-DE" dirty="0"/>
              <a:t>: Beginn des British Raj – direkte Kontrolle durch Großbritannien</a:t>
            </a:r>
            <a:endParaRPr lang="en-US" dirty="0"/>
          </a:p>
          <a:p>
            <a:pPr lvl="0" algn="ctr">
              <a:lnSpc>
                <a:spcPct val="200000"/>
              </a:lnSpc>
            </a:pPr>
            <a:r>
              <a:rPr lang="de-DE" dirty="0"/>
              <a:t>Infrastruktur, Bildung, Verwaltung eingeführt – zugunsten britischer Interessen</a:t>
            </a:r>
            <a:endParaRPr lang="en-US" dirty="0"/>
          </a:p>
          <a:p>
            <a:pPr lvl="0" algn="ctr">
              <a:lnSpc>
                <a:spcPct val="200000"/>
              </a:lnSpc>
            </a:pPr>
            <a:r>
              <a:rPr lang="de-DE" dirty="0"/>
              <a:t>Religiöse Spaltung durch 'Teile und herrsche'-Politik gefördert</a:t>
            </a:r>
            <a:endParaRPr 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400"/>
                                        <p:tgtEl>
                                          <p:spTgt spid="7">
                                            <p:txEl>
                                              <p:pRg st="0" end="0"/>
                                            </p:txEl>
                                          </p:spTgt>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400"/>
                                        <p:tgtEl>
                                          <p:spTgt spid="7">
                                            <p:txEl>
                                              <p:pRg st="1" end="1"/>
                                            </p:txEl>
                                          </p:spTgt>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400"/>
                                        <p:tgtEl>
                                          <p:spTgt spid="7">
                                            <p:txEl>
                                              <p:pRg st="2" end="2"/>
                                            </p:txEl>
                                          </p:spTgt>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4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DC6CDF0-4DFA-C335-272B-042C01614A27}"/>
              </a:ext>
            </a:extLst>
          </p:cNvPr>
          <p:cNvSpPr>
            <a:spLocks noGrp="1"/>
          </p:cNvSpPr>
          <p:nvPr>
            <p:ph idx="1"/>
          </p:nvPr>
        </p:nvSpPr>
        <p:spPr/>
        <p:txBody>
          <a:bodyPr/>
          <a:lstStyle/>
          <a:p>
            <a:pPr algn="ctr"/>
            <a:r>
              <a:rPr lang="de-DE" noProof="0" dirty="0"/>
              <a:t>Pakistan startet Gegenoffensive „Bunyan Ul </a:t>
            </a:r>
            <a:r>
              <a:rPr lang="de-DE" noProof="0" dirty="0" err="1"/>
              <a:t>Marsoos</a:t>
            </a:r>
            <a:r>
              <a:rPr lang="de-DE" noProof="0" dirty="0"/>
              <a:t>“</a:t>
            </a:r>
          </a:p>
          <a:p>
            <a:pPr algn="ctr"/>
            <a:endParaRPr lang="de-DE" noProof="0" dirty="0"/>
          </a:p>
          <a:p>
            <a:pPr algn="ctr"/>
            <a:r>
              <a:rPr lang="de-DE" noProof="0" dirty="0"/>
              <a:t>3 Luftschläge auf Ziele nahe Jammu und </a:t>
            </a:r>
            <a:r>
              <a:rPr lang="de-DE" noProof="0" dirty="0" err="1"/>
              <a:t>Kupwara</a:t>
            </a:r>
            <a:endParaRPr lang="de-DE" noProof="0" dirty="0"/>
          </a:p>
          <a:p>
            <a:pPr algn="ctr"/>
            <a:endParaRPr lang="de-DE" noProof="0" dirty="0"/>
          </a:p>
          <a:p>
            <a:pPr algn="ctr"/>
            <a:r>
              <a:rPr lang="de-DE" noProof="0" dirty="0"/>
              <a:t>Dutzende Tote auf beiden Seiten</a:t>
            </a:r>
          </a:p>
        </p:txBody>
      </p:sp>
      <p:sp>
        <p:nvSpPr>
          <p:cNvPr id="3" name="Titel 2">
            <a:extLst>
              <a:ext uri="{FF2B5EF4-FFF2-40B4-BE49-F238E27FC236}">
                <a16:creationId xmlns:a16="http://schemas.microsoft.com/office/drawing/2014/main" id="{9DEC7E80-232B-9E3C-ED98-D00093A24621}"/>
              </a:ext>
            </a:extLst>
          </p:cNvPr>
          <p:cNvSpPr>
            <a:spLocks noGrp="1"/>
          </p:cNvSpPr>
          <p:nvPr>
            <p:ph type="title"/>
          </p:nvPr>
        </p:nvSpPr>
        <p:spPr/>
        <p:txBody>
          <a:bodyPr/>
          <a:lstStyle/>
          <a:p>
            <a:r>
              <a:rPr lang="de-DE" b="1" noProof="0" dirty="0">
                <a:latin typeface="Britannic Bold" panose="020B0903060703020204" pitchFamily="34" charset="0"/>
              </a:rPr>
              <a:t>7.Mai</a:t>
            </a:r>
          </a:p>
        </p:txBody>
      </p:sp>
    </p:spTree>
    <p:extLst>
      <p:ext uri="{BB962C8B-B14F-4D97-AF65-F5344CB8AC3E}">
        <p14:creationId xmlns:p14="http://schemas.microsoft.com/office/powerpoint/2010/main" val="179167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A05B171-8DFB-38F3-A757-AAFA25AEEED1}"/>
              </a:ext>
            </a:extLst>
          </p:cNvPr>
          <p:cNvSpPr>
            <a:spLocks noGrp="1"/>
          </p:cNvSpPr>
          <p:nvPr>
            <p:ph idx="1"/>
          </p:nvPr>
        </p:nvSpPr>
        <p:spPr/>
        <p:txBody>
          <a:bodyPr/>
          <a:lstStyle/>
          <a:p>
            <a:pPr algn="ctr"/>
            <a:r>
              <a:rPr lang="de-DE" noProof="0" dirty="0"/>
              <a:t>Pakistanischer Raketenangriff auf indische Luftwaffenbasis</a:t>
            </a:r>
          </a:p>
          <a:p>
            <a:pPr algn="ctr"/>
            <a:endParaRPr lang="de-DE" noProof="0" dirty="0"/>
          </a:p>
          <a:p>
            <a:pPr algn="ctr"/>
            <a:r>
              <a:rPr lang="de-DE" noProof="0" dirty="0"/>
              <a:t>Indischer Abschuss zweier Marschflugkörper gemeldet</a:t>
            </a:r>
          </a:p>
          <a:p>
            <a:pPr algn="ctr"/>
            <a:endParaRPr lang="de-DE" noProof="0" dirty="0"/>
          </a:p>
          <a:p>
            <a:pPr algn="ctr"/>
            <a:r>
              <a:rPr lang="de-DE" noProof="0" dirty="0"/>
              <a:t>Internetblockaden und Stromausfälle in Teilen Kaschmirs</a:t>
            </a:r>
          </a:p>
        </p:txBody>
      </p:sp>
      <p:sp>
        <p:nvSpPr>
          <p:cNvPr id="3" name="Titel 2">
            <a:extLst>
              <a:ext uri="{FF2B5EF4-FFF2-40B4-BE49-F238E27FC236}">
                <a16:creationId xmlns:a16="http://schemas.microsoft.com/office/drawing/2014/main" id="{52DA7222-4959-9385-718C-68A22C9F79F8}"/>
              </a:ext>
            </a:extLst>
          </p:cNvPr>
          <p:cNvSpPr>
            <a:spLocks noGrp="1"/>
          </p:cNvSpPr>
          <p:nvPr>
            <p:ph type="title"/>
          </p:nvPr>
        </p:nvSpPr>
        <p:spPr/>
        <p:txBody>
          <a:bodyPr/>
          <a:lstStyle/>
          <a:p>
            <a:r>
              <a:rPr lang="de-DE" b="1" noProof="0" dirty="0">
                <a:latin typeface="Britannic Bold" panose="020B0903060703020204" pitchFamily="34" charset="0"/>
              </a:rPr>
              <a:t>8. MAI</a:t>
            </a:r>
          </a:p>
        </p:txBody>
      </p:sp>
    </p:spTree>
    <p:extLst>
      <p:ext uri="{BB962C8B-B14F-4D97-AF65-F5344CB8AC3E}">
        <p14:creationId xmlns:p14="http://schemas.microsoft.com/office/powerpoint/2010/main" val="228581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5B982B-7BAB-682C-7269-43FE5D8F210A}"/>
              </a:ext>
            </a:extLst>
          </p:cNvPr>
          <p:cNvSpPr>
            <a:spLocks noGrp="1"/>
          </p:cNvSpPr>
          <p:nvPr>
            <p:ph idx="1"/>
          </p:nvPr>
        </p:nvSpPr>
        <p:spPr>
          <a:xfrm>
            <a:off x="1096994" y="1548554"/>
            <a:ext cx="10055781" cy="3760891"/>
          </a:xfrm>
        </p:spPr>
        <p:txBody>
          <a:bodyPr anchor="ctr"/>
          <a:lstStyle/>
          <a:p>
            <a:pPr algn="ctr"/>
            <a:r>
              <a:rPr lang="de-DE" noProof="0" dirty="0"/>
              <a:t>USA, China, Russland fordern sofortige Waffenruhe</a:t>
            </a:r>
          </a:p>
          <a:p>
            <a:pPr algn="ctr"/>
            <a:endParaRPr lang="de-DE" noProof="0" dirty="0"/>
          </a:p>
          <a:p>
            <a:pPr algn="ctr"/>
            <a:r>
              <a:rPr lang="de-DE" noProof="0" dirty="0"/>
              <a:t>UN-Sicherheitsrat tagt in Sondersitzung</a:t>
            </a:r>
          </a:p>
        </p:txBody>
      </p:sp>
      <p:sp>
        <p:nvSpPr>
          <p:cNvPr id="3" name="Titel 2">
            <a:extLst>
              <a:ext uri="{FF2B5EF4-FFF2-40B4-BE49-F238E27FC236}">
                <a16:creationId xmlns:a16="http://schemas.microsoft.com/office/drawing/2014/main" id="{E5364B5C-2D03-02CF-23AF-007E48169280}"/>
              </a:ext>
            </a:extLst>
          </p:cNvPr>
          <p:cNvSpPr>
            <a:spLocks noGrp="1"/>
          </p:cNvSpPr>
          <p:nvPr>
            <p:ph type="title"/>
          </p:nvPr>
        </p:nvSpPr>
        <p:spPr/>
        <p:txBody>
          <a:bodyPr/>
          <a:lstStyle/>
          <a:p>
            <a:r>
              <a:rPr lang="de-DE" b="1" noProof="0" dirty="0">
                <a:latin typeface="Britannic Bold" panose="020B0903060703020204" pitchFamily="34" charset="0"/>
              </a:rPr>
              <a:t>9.Mai</a:t>
            </a:r>
          </a:p>
        </p:txBody>
      </p:sp>
    </p:spTree>
    <p:extLst>
      <p:ext uri="{BB962C8B-B14F-4D97-AF65-F5344CB8AC3E}">
        <p14:creationId xmlns:p14="http://schemas.microsoft.com/office/powerpoint/2010/main" val="4055378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FFA7677-492B-8790-71ED-C2C668D22A74}"/>
              </a:ext>
            </a:extLst>
          </p:cNvPr>
          <p:cNvSpPr>
            <a:spLocks noGrp="1"/>
          </p:cNvSpPr>
          <p:nvPr>
            <p:ph idx="1"/>
          </p:nvPr>
        </p:nvSpPr>
        <p:spPr/>
        <p:txBody>
          <a:bodyPr/>
          <a:lstStyle/>
          <a:p>
            <a:pPr algn="ctr"/>
            <a:r>
              <a:rPr lang="de-DE" noProof="0" dirty="0"/>
              <a:t>Indien und Pakistan erklären nach Geheimverhandlungen befristeten Waffenstillstand</a:t>
            </a:r>
          </a:p>
          <a:p>
            <a:pPr algn="ctr"/>
            <a:endParaRPr lang="de-DE" noProof="0" dirty="0"/>
          </a:p>
          <a:p>
            <a:pPr algn="ctr"/>
            <a:r>
              <a:rPr lang="de-DE" noProof="0" dirty="0"/>
              <a:t>Explosionen in Srinagar und </a:t>
            </a:r>
            <a:r>
              <a:rPr lang="de-DE" noProof="0" dirty="0" err="1"/>
              <a:t>Poonch</a:t>
            </a:r>
            <a:r>
              <a:rPr lang="de-DE" noProof="0" dirty="0"/>
              <a:t> stören Vertrauen</a:t>
            </a:r>
          </a:p>
          <a:p>
            <a:pPr algn="ctr"/>
            <a:endParaRPr lang="de-DE" noProof="0" dirty="0"/>
          </a:p>
          <a:p>
            <a:pPr algn="ctr"/>
            <a:r>
              <a:rPr lang="de-DE" noProof="0" dirty="0"/>
              <a:t>Waffenstillstand gilt als unsicher, UN beobachtet Lage</a:t>
            </a:r>
          </a:p>
        </p:txBody>
      </p:sp>
      <p:sp>
        <p:nvSpPr>
          <p:cNvPr id="3" name="Titel 2">
            <a:extLst>
              <a:ext uri="{FF2B5EF4-FFF2-40B4-BE49-F238E27FC236}">
                <a16:creationId xmlns:a16="http://schemas.microsoft.com/office/drawing/2014/main" id="{B2666010-1C5F-79D1-0CF7-C83103D7EC72}"/>
              </a:ext>
            </a:extLst>
          </p:cNvPr>
          <p:cNvSpPr>
            <a:spLocks noGrp="1"/>
          </p:cNvSpPr>
          <p:nvPr>
            <p:ph type="title"/>
          </p:nvPr>
        </p:nvSpPr>
        <p:spPr/>
        <p:txBody>
          <a:bodyPr/>
          <a:lstStyle/>
          <a:p>
            <a:r>
              <a:rPr lang="de-DE" b="1" noProof="0" dirty="0">
                <a:latin typeface="Britannic Bold" panose="020B0903060703020204" pitchFamily="34" charset="0"/>
              </a:rPr>
              <a:t>10. Mai – Waffenstillstand &amp; fragile Ruhe</a:t>
            </a:r>
          </a:p>
        </p:txBody>
      </p:sp>
    </p:spTree>
    <p:extLst>
      <p:ext uri="{BB962C8B-B14F-4D97-AF65-F5344CB8AC3E}">
        <p14:creationId xmlns:p14="http://schemas.microsoft.com/office/powerpoint/2010/main" val="169428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EA9F8BD-A6C2-DBF1-DEC4-E1C28F743954}"/>
              </a:ext>
            </a:extLst>
          </p:cNvPr>
          <p:cNvPicPr>
            <a:picLocks noChangeAspect="1"/>
          </p:cNvPicPr>
          <p:nvPr/>
        </p:nvPicPr>
        <p:blipFill>
          <a:blip r:embed="rId2"/>
          <a:srcRect l="18786" r="20788" b="2"/>
          <a:stretch>
            <a:fillRect/>
          </a:stretch>
        </p:blipFill>
        <p:spPr>
          <a:xfrm>
            <a:off x="5923007" y="633876"/>
            <a:ext cx="5630983" cy="5591175"/>
          </a:xfrm>
          <a:prstGeom prst="rect">
            <a:avLst/>
          </a:prstGeom>
          <a:noFill/>
        </p:spPr>
      </p:pic>
      <p:sp>
        <p:nvSpPr>
          <p:cNvPr id="3" name="Titel 2">
            <a:extLst>
              <a:ext uri="{FF2B5EF4-FFF2-40B4-BE49-F238E27FC236}">
                <a16:creationId xmlns:a16="http://schemas.microsoft.com/office/drawing/2014/main" id="{DA32E060-CCAB-36B8-5734-5FE092A7993B}"/>
              </a:ext>
            </a:extLst>
          </p:cNvPr>
          <p:cNvSpPr>
            <a:spLocks noGrp="1"/>
          </p:cNvSpPr>
          <p:nvPr>
            <p:ph type="title"/>
          </p:nvPr>
        </p:nvSpPr>
        <p:spPr>
          <a:xfrm>
            <a:off x="1096994" y="942870"/>
            <a:ext cx="4156213" cy="1292750"/>
          </a:xfrm>
        </p:spPr>
        <p:txBody>
          <a:bodyPr anchor="ctr">
            <a:normAutofit/>
          </a:bodyPr>
          <a:lstStyle/>
          <a:p>
            <a:r>
              <a:rPr lang="en-GB" dirty="0"/>
              <a:t>10. Mai bis </a:t>
            </a:r>
            <a:r>
              <a:rPr lang="en-GB" dirty="0" err="1"/>
              <a:t>heute</a:t>
            </a:r>
            <a:endParaRPr lang="de-DE" dirty="0"/>
          </a:p>
        </p:txBody>
      </p:sp>
      <p:pic>
        <p:nvPicPr>
          <p:cNvPr id="4" name="Inhaltsplatzhalter 3">
            <a:extLst>
              <a:ext uri="{FF2B5EF4-FFF2-40B4-BE49-F238E27FC236}">
                <a16:creationId xmlns:a16="http://schemas.microsoft.com/office/drawing/2014/main" id="{14167E2C-233B-09D8-B5A4-F230EBF17092}"/>
              </a:ext>
            </a:extLst>
          </p:cNvPr>
          <p:cNvPicPr>
            <a:picLocks noGrp="1" noChangeAspect="1"/>
          </p:cNvPicPr>
          <p:nvPr>
            <p:ph sz="half" idx="2"/>
          </p:nvPr>
        </p:nvPicPr>
        <p:blipFill>
          <a:blip r:embed="rId3"/>
          <a:srcRect t="3435" b="31435"/>
          <a:stretch>
            <a:fillRect/>
          </a:stretch>
        </p:blipFill>
        <p:spPr>
          <a:xfrm>
            <a:off x="1096994" y="2281658"/>
            <a:ext cx="4156213" cy="3633471"/>
          </a:xfrm>
          <a:noFill/>
        </p:spPr>
      </p:pic>
    </p:spTree>
    <p:extLst>
      <p:ext uri="{BB962C8B-B14F-4D97-AF65-F5344CB8AC3E}">
        <p14:creationId xmlns:p14="http://schemas.microsoft.com/office/powerpoint/2010/main" val="3795608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4291B03-8456-27CE-45DB-4712AE16CD1F}"/>
              </a:ext>
            </a:extLst>
          </p:cNvPr>
          <p:cNvSpPr>
            <a:spLocks noGrp="1"/>
          </p:cNvSpPr>
          <p:nvPr>
            <p:ph idx="1"/>
          </p:nvPr>
        </p:nvSpPr>
        <p:spPr/>
        <p:txBody>
          <a:bodyPr>
            <a:normAutofit fontScale="92500" lnSpcReduction="10000"/>
          </a:bodyPr>
          <a:lstStyle/>
          <a:p>
            <a:pPr algn="ctr"/>
            <a:r>
              <a:rPr lang="de-DE" dirty="0"/>
              <a:t>Massive zivile Opfer</a:t>
            </a:r>
          </a:p>
          <a:p>
            <a:pPr algn="ctr"/>
            <a:endParaRPr lang="de-DE" dirty="0"/>
          </a:p>
          <a:p>
            <a:pPr algn="ctr"/>
            <a:r>
              <a:rPr lang="de-DE" dirty="0"/>
              <a:t>    Hohe Bevölkerungsdichte in Grenzregionen.</a:t>
            </a:r>
          </a:p>
          <a:p>
            <a:pPr algn="ctr"/>
            <a:endParaRPr lang="de-DE" dirty="0"/>
          </a:p>
          <a:p>
            <a:pPr algn="ctr"/>
            <a:r>
              <a:rPr lang="de-DE" dirty="0"/>
              <a:t>    Millionen Menschen könnten fliehen oder getötet werden.</a:t>
            </a:r>
          </a:p>
          <a:p>
            <a:pPr algn="ctr"/>
            <a:endParaRPr lang="de-DE" dirty="0"/>
          </a:p>
          <a:p>
            <a:pPr algn="ctr"/>
            <a:r>
              <a:rPr lang="de-DE" dirty="0"/>
              <a:t>Zerstörung von Infrastruktur</a:t>
            </a:r>
          </a:p>
          <a:p>
            <a:pPr algn="ctr"/>
            <a:endParaRPr lang="de-DE" dirty="0"/>
          </a:p>
          <a:p>
            <a:pPr algn="ctr"/>
            <a:r>
              <a:rPr lang="de-DE" dirty="0"/>
              <a:t>    Stromnetze, Verkehrswege und Versorgungssysteme wären stark betroffen.</a:t>
            </a:r>
          </a:p>
        </p:txBody>
      </p:sp>
      <p:sp>
        <p:nvSpPr>
          <p:cNvPr id="3" name="Titel 2">
            <a:extLst>
              <a:ext uri="{FF2B5EF4-FFF2-40B4-BE49-F238E27FC236}">
                <a16:creationId xmlns:a16="http://schemas.microsoft.com/office/drawing/2014/main" id="{1E0020FE-5D5A-73BE-87C4-4261961955CB}"/>
              </a:ext>
            </a:extLst>
          </p:cNvPr>
          <p:cNvSpPr>
            <a:spLocks noGrp="1"/>
          </p:cNvSpPr>
          <p:nvPr>
            <p:ph type="title"/>
          </p:nvPr>
        </p:nvSpPr>
        <p:spPr/>
        <p:txBody>
          <a:bodyPr>
            <a:normAutofit/>
          </a:bodyPr>
          <a:lstStyle/>
          <a:p>
            <a:pPr algn="ctr"/>
            <a:r>
              <a:rPr lang="de-DE" sz="3600" b="1" dirty="0">
                <a:effectLst>
                  <a:outerShdw blurRad="38100" dist="38100" dir="2700000" algn="tl">
                    <a:srgbClr val="000000">
                      <a:alpha val="43137"/>
                    </a:srgbClr>
                  </a:outerShdw>
                </a:effectLst>
                <a:latin typeface="Britannic Bold" panose="020B0903060703020204" pitchFamily="34" charset="0"/>
              </a:rPr>
              <a:t>Gefahren des </a:t>
            </a:r>
            <a:r>
              <a:rPr lang="de-DE" sz="3600" b="1" dirty="0" err="1">
                <a:effectLst>
                  <a:outerShdw blurRad="38100" dist="38100" dir="2700000" algn="tl">
                    <a:srgbClr val="000000">
                      <a:alpha val="43137"/>
                    </a:srgbClr>
                  </a:outerShdw>
                </a:effectLst>
                <a:latin typeface="Britannic Bold" panose="020B0903060703020204" pitchFamily="34" charset="0"/>
              </a:rPr>
              <a:t>kriegs</a:t>
            </a:r>
            <a:endParaRPr lang="de-DE" sz="3600" b="1" dirty="0">
              <a:effectLst>
                <a:outerShdw blurRad="38100" dist="38100" dir="2700000" algn="tl">
                  <a:srgbClr val="000000">
                    <a:alpha val="43137"/>
                  </a:srgbClr>
                </a:outerShdw>
              </a:effectLst>
              <a:latin typeface="Britannic Bold" panose="020B0903060703020204" pitchFamily="34" charset="0"/>
            </a:endParaRPr>
          </a:p>
        </p:txBody>
      </p:sp>
    </p:spTree>
    <p:extLst>
      <p:ext uri="{BB962C8B-B14F-4D97-AF65-F5344CB8AC3E}">
        <p14:creationId xmlns:p14="http://schemas.microsoft.com/office/powerpoint/2010/main" val="3475633100"/>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052DDD5-513B-0317-5295-BF53113D0E8D}"/>
              </a:ext>
            </a:extLst>
          </p:cNvPr>
          <p:cNvSpPr>
            <a:spLocks noGrp="1"/>
          </p:cNvSpPr>
          <p:nvPr>
            <p:ph idx="1"/>
          </p:nvPr>
        </p:nvSpPr>
        <p:spPr>
          <a:xfrm>
            <a:off x="1096994" y="2023845"/>
            <a:ext cx="10055781" cy="3760891"/>
          </a:xfrm>
        </p:spPr>
        <p:txBody>
          <a:bodyPr>
            <a:normAutofit fontScale="92500" lnSpcReduction="10000"/>
          </a:bodyPr>
          <a:lstStyle/>
          <a:p>
            <a:pPr algn="ctr"/>
            <a:r>
              <a:rPr lang="de-DE" sz="1600" b="1" dirty="0"/>
              <a:t>Wirtschaftliche Folgen</a:t>
            </a:r>
          </a:p>
          <a:p>
            <a:pPr algn="ctr"/>
            <a:r>
              <a:rPr lang="de-DE" sz="1600" dirty="0"/>
              <a:t>    Zusammenbruch von Handel und Investitionen in der Region.</a:t>
            </a:r>
          </a:p>
          <a:p>
            <a:pPr marL="0" indent="0" algn="ctr">
              <a:buNone/>
            </a:pPr>
            <a:r>
              <a:rPr lang="de-DE" sz="1600" dirty="0"/>
              <a:t>  Langfristige Instabilität in Südasien.</a:t>
            </a:r>
          </a:p>
          <a:p>
            <a:pPr algn="ctr"/>
            <a:endParaRPr lang="de-DE" sz="1600" dirty="0"/>
          </a:p>
          <a:p>
            <a:pPr algn="ctr"/>
            <a:r>
              <a:rPr lang="de-DE" sz="1600" b="1" dirty="0"/>
              <a:t>Regionale und globale Auswirkungen</a:t>
            </a:r>
          </a:p>
          <a:p>
            <a:pPr algn="ctr"/>
            <a:r>
              <a:rPr lang="de-DE" sz="1600" dirty="0"/>
              <a:t>    Mögliche Einmischung anderer Staaten.</a:t>
            </a:r>
          </a:p>
          <a:p>
            <a:pPr algn="ctr"/>
            <a:r>
              <a:rPr lang="de-DE" sz="1600" dirty="0"/>
              <a:t>    Gefahr für internationale Sicherheit und Weltwirtschaft.</a:t>
            </a:r>
          </a:p>
          <a:p>
            <a:pPr algn="ctr"/>
            <a:endParaRPr lang="de-DE" sz="1600" dirty="0"/>
          </a:p>
          <a:p>
            <a:pPr algn="ctr"/>
            <a:r>
              <a:rPr lang="de-DE" sz="1600" b="1" dirty="0"/>
              <a:t>Humanitäre Katastrophe</a:t>
            </a:r>
          </a:p>
          <a:p>
            <a:pPr algn="ctr"/>
            <a:r>
              <a:rPr lang="de-DE" sz="1600" dirty="0"/>
              <a:t>    Flüchtlingskrise, Hungersnöte, medizinische Notlagen.</a:t>
            </a:r>
          </a:p>
        </p:txBody>
      </p:sp>
      <p:sp>
        <p:nvSpPr>
          <p:cNvPr id="3" name="Titel 2">
            <a:extLst>
              <a:ext uri="{FF2B5EF4-FFF2-40B4-BE49-F238E27FC236}">
                <a16:creationId xmlns:a16="http://schemas.microsoft.com/office/drawing/2014/main" id="{37740E11-2446-C2EC-89EC-93C6C00D58CE}"/>
              </a:ext>
            </a:extLst>
          </p:cNvPr>
          <p:cNvSpPr>
            <a:spLocks noGrp="1"/>
          </p:cNvSpPr>
          <p:nvPr>
            <p:ph type="title"/>
          </p:nvPr>
        </p:nvSpPr>
        <p:spPr/>
        <p:txBody>
          <a:bodyPr/>
          <a:lstStyle/>
          <a:p>
            <a:pPr algn="ctr"/>
            <a:r>
              <a:rPr lang="de-DE" b="1" dirty="0">
                <a:effectLst>
                  <a:outerShdw blurRad="38100" dist="38100" dir="2700000" algn="tl">
                    <a:srgbClr val="000000">
                      <a:alpha val="43137"/>
                    </a:srgbClr>
                  </a:outerShdw>
                </a:effectLst>
                <a:latin typeface="Britannic Bold" panose="020B0903060703020204" pitchFamily="34" charset="0"/>
              </a:rPr>
              <a:t>…</a:t>
            </a:r>
          </a:p>
        </p:txBody>
      </p:sp>
    </p:spTree>
    <p:extLst>
      <p:ext uri="{BB962C8B-B14F-4D97-AF65-F5344CB8AC3E}">
        <p14:creationId xmlns:p14="http://schemas.microsoft.com/office/powerpoint/2010/main" val="251970685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Rakete, draußen, Fahrzeug, Transport enthält.&#10;&#10;KI-generierte Inhalte können fehlerhaft sein.">
            <a:extLst>
              <a:ext uri="{FF2B5EF4-FFF2-40B4-BE49-F238E27FC236}">
                <a16:creationId xmlns:a16="http://schemas.microsoft.com/office/drawing/2014/main" id="{97FD4552-B558-867D-3376-4BDED98D53DD}"/>
              </a:ext>
            </a:extLst>
          </p:cNvPr>
          <p:cNvPicPr>
            <a:picLocks noChangeAspect="1"/>
          </p:cNvPicPr>
          <p:nvPr/>
        </p:nvPicPr>
        <p:blipFill>
          <a:blip r:embed="rId3"/>
          <a:stretch>
            <a:fillRect/>
          </a:stretch>
        </p:blipFill>
        <p:spPr>
          <a:xfrm>
            <a:off x="5923007" y="1641626"/>
            <a:ext cx="5630983" cy="3575674"/>
          </a:xfrm>
          <a:prstGeom prst="rect">
            <a:avLst/>
          </a:prstGeom>
          <a:noFill/>
        </p:spPr>
      </p:pic>
      <p:sp>
        <p:nvSpPr>
          <p:cNvPr id="2" name="Title 1"/>
          <p:cNvSpPr>
            <a:spLocks noGrp="1"/>
          </p:cNvSpPr>
          <p:nvPr>
            <p:ph type="title"/>
          </p:nvPr>
        </p:nvSpPr>
        <p:spPr>
          <a:xfrm>
            <a:off x="942297" y="671828"/>
            <a:ext cx="4465606" cy="1609830"/>
          </a:xfrm>
        </p:spPr>
        <p:txBody>
          <a:bodyPr anchor="ctr">
            <a:normAutofit/>
          </a:bodyPr>
          <a:lstStyle/>
          <a:p>
            <a:pPr algn="ctr"/>
            <a:r>
              <a:rPr lang="de-DE" sz="3200" noProof="0" dirty="0">
                <a:effectLst>
                  <a:outerShdw blurRad="38100" dist="38100" dir="2700000" algn="tl">
                    <a:srgbClr val="000000">
                      <a:alpha val="43137"/>
                    </a:srgbClr>
                  </a:outerShdw>
                </a:effectLst>
                <a:latin typeface="Britannic Bold" panose="020B0903060703020204" pitchFamily="34" charset="0"/>
              </a:rPr>
              <a:t>Atomwaffen im Indien-Pakistan-Konflikt</a:t>
            </a:r>
          </a:p>
        </p:txBody>
      </p:sp>
      <p:sp>
        <p:nvSpPr>
          <p:cNvPr id="3" name="Content Placeholder 2"/>
          <p:cNvSpPr>
            <a:spLocks noGrp="1"/>
          </p:cNvSpPr>
          <p:nvPr>
            <p:ph sz="half" idx="2"/>
          </p:nvPr>
        </p:nvSpPr>
        <p:spPr>
          <a:xfrm>
            <a:off x="1096994" y="2281658"/>
            <a:ext cx="4156213" cy="3633471"/>
          </a:xfrm>
        </p:spPr>
        <p:txBody>
          <a:bodyPr>
            <a:normAutofit/>
          </a:bodyPr>
          <a:lstStyle/>
          <a:p>
            <a:pPr marL="0" indent="0" algn="ctr">
              <a:lnSpc>
                <a:spcPct val="90000"/>
              </a:lnSpc>
              <a:buNone/>
            </a:pPr>
            <a:r>
              <a:rPr lang="de-DE" sz="1400" noProof="0" dirty="0"/>
              <a:t>Beide Länder sind offiziell anerkannte Atommächte (seit 1998)</a:t>
            </a:r>
          </a:p>
          <a:p>
            <a:pPr marL="0" indent="0" algn="ctr">
              <a:lnSpc>
                <a:spcPct val="90000"/>
              </a:lnSpc>
              <a:buNone/>
            </a:pPr>
            <a:endParaRPr lang="de-DE" sz="1400" b="1" noProof="0" dirty="0"/>
          </a:p>
          <a:p>
            <a:pPr marL="0" indent="0" algn="ctr">
              <a:lnSpc>
                <a:spcPct val="90000"/>
              </a:lnSpc>
              <a:buNone/>
            </a:pPr>
            <a:r>
              <a:rPr lang="de-DE" sz="1400" b="1" noProof="0" dirty="0"/>
              <a:t>Geschätzte Arsenale:</a:t>
            </a:r>
          </a:p>
          <a:p>
            <a:pPr marL="0" indent="0" algn="ctr">
              <a:lnSpc>
                <a:spcPct val="90000"/>
              </a:lnSpc>
              <a:buNone/>
            </a:pPr>
            <a:r>
              <a:rPr lang="de-DE" sz="1400" noProof="0" dirty="0"/>
              <a:t>    Indien: ca. 160–170 Sprengköpfe</a:t>
            </a:r>
          </a:p>
          <a:p>
            <a:pPr marL="0" indent="0" algn="ctr">
              <a:lnSpc>
                <a:spcPct val="90000"/>
              </a:lnSpc>
              <a:buNone/>
            </a:pPr>
            <a:r>
              <a:rPr lang="de-DE" sz="1400" noProof="0" dirty="0"/>
              <a:t>    Pakistan: ca. 165–175 Sprengköpfe</a:t>
            </a:r>
          </a:p>
          <a:p>
            <a:pPr marL="0" indent="0" algn="ctr">
              <a:lnSpc>
                <a:spcPct val="90000"/>
              </a:lnSpc>
              <a:buNone/>
            </a:pPr>
            <a:endParaRPr lang="de-DE" sz="1400" noProof="0" dirty="0"/>
          </a:p>
          <a:p>
            <a:pPr marL="0" indent="0" algn="ctr">
              <a:lnSpc>
                <a:spcPct val="90000"/>
              </a:lnSpc>
              <a:buNone/>
            </a:pPr>
            <a:r>
              <a:rPr lang="de-DE" sz="1400" b="1" noProof="0" dirty="0"/>
              <a:t>Trägersysteme:</a:t>
            </a:r>
          </a:p>
          <a:p>
            <a:pPr marL="0" indent="0" algn="ctr">
              <a:lnSpc>
                <a:spcPct val="90000"/>
              </a:lnSpc>
              <a:buNone/>
            </a:pPr>
            <a:r>
              <a:rPr lang="de-DE" sz="1400" noProof="0" dirty="0"/>
              <a:t>    Mittel- und Langstreckenraketen, Jagdbomber, taktische Waffen</a:t>
            </a:r>
          </a:p>
        </p:txBody>
      </p:sp>
      <p:sp>
        <p:nvSpPr>
          <p:cNvPr id="8" name="Textfeld 7">
            <a:extLst>
              <a:ext uri="{FF2B5EF4-FFF2-40B4-BE49-F238E27FC236}">
                <a16:creationId xmlns:a16="http://schemas.microsoft.com/office/drawing/2014/main" id="{7E5D093C-5A7F-05D6-F6C3-55CD98D7FAE0}"/>
              </a:ext>
            </a:extLst>
          </p:cNvPr>
          <p:cNvSpPr txBox="1"/>
          <p:nvPr/>
        </p:nvSpPr>
        <p:spPr>
          <a:xfrm>
            <a:off x="5791200" y="5233858"/>
            <a:ext cx="5848350" cy="215444"/>
          </a:xfrm>
          <a:prstGeom prst="rect">
            <a:avLst/>
          </a:prstGeom>
          <a:noFill/>
        </p:spPr>
        <p:txBody>
          <a:bodyPr wrap="square">
            <a:spAutoFit/>
          </a:bodyPr>
          <a:lstStyle/>
          <a:p>
            <a:pPr algn="ctr"/>
            <a:r>
              <a:rPr lang="de-DE" sz="800" noProof="0" dirty="0"/>
              <a:t>Das Bild zeigt vermutlich eine </a:t>
            </a:r>
            <a:r>
              <a:rPr lang="de-DE" sz="800" b="1" noProof="0" dirty="0"/>
              <a:t>Agni-II-Rakete</a:t>
            </a:r>
            <a:r>
              <a:rPr lang="de-DE" sz="800" noProof="0" dirty="0"/>
              <a:t> der indischen Streitkräfte, die bei einer Militärparade präsentiert wird.</a:t>
            </a: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951" y="1645920"/>
            <a:ext cx="10648950" cy="3566160"/>
          </a:xfrm>
        </p:spPr>
        <p:txBody>
          <a:bodyPr anchor="b">
            <a:normAutofit fontScale="90000"/>
          </a:bodyPr>
          <a:lstStyle/>
          <a:p>
            <a:pPr algn="ctr"/>
            <a:r>
              <a:rPr lang="de-DE" sz="6800" noProof="0" dirty="0">
                <a:effectLst>
                  <a:outerShdw blurRad="38100" dist="38100" dir="2700000" algn="tl">
                    <a:srgbClr val="000000">
                      <a:alpha val="43137"/>
                    </a:srgbClr>
                  </a:outerShdw>
                </a:effectLst>
                <a:latin typeface="Britannic Bold" panose="020B0903060703020204" pitchFamily="34" charset="0"/>
              </a:rPr>
              <a:t>Folgen -</a:t>
            </a:r>
            <a:br>
              <a:rPr lang="de-DE" sz="6800" noProof="0" dirty="0">
                <a:effectLst>
                  <a:outerShdw blurRad="38100" dist="38100" dir="2700000" algn="tl">
                    <a:srgbClr val="000000">
                      <a:alpha val="43137"/>
                    </a:srgbClr>
                  </a:outerShdw>
                </a:effectLst>
                <a:latin typeface="Britannic Bold" panose="020B0903060703020204" pitchFamily="34" charset="0"/>
              </a:rPr>
            </a:br>
            <a:r>
              <a:rPr lang="de-DE" sz="6800" noProof="0" dirty="0">
                <a:effectLst>
                  <a:outerShdw blurRad="38100" dist="38100" dir="2700000" algn="tl">
                    <a:srgbClr val="000000">
                      <a:alpha val="43137"/>
                    </a:srgbClr>
                  </a:outerShdw>
                </a:effectLst>
                <a:latin typeface="Britannic Bold" panose="020B0903060703020204" pitchFamily="34" charset="0"/>
              </a:rPr>
              <a:t> humanitär, wirtschaftlich, geopolitisch</a:t>
            </a:r>
          </a:p>
        </p:txBody>
      </p:sp>
    </p:spTree>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9FBD332-C217-B03F-7486-BE7DBC24853D}"/>
              </a:ext>
            </a:extLst>
          </p:cNvPr>
          <p:cNvSpPr>
            <a:spLocks noGrp="1"/>
          </p:cNvSpPr>
          <p:nvPr>
            <p:ph idx="1"/>
          </p:nvPr>
        </p:nvSpPr>
        <p:spPr/>
        <p:txBody>
          <a:bodyPr>
            <a:normAutofit fontScale="77500" lnSpcReduction="20000"/>
          </a:bodyPr>
          <a:lstStyle/>
          <a:p>
            <a:pPr algn="ctr"/>
            <a:r>
              <a:rPr lang="de-DE" noProof="0" dirty="0"/>
              <a:t>Hunderte Tote und Verletzte bei Anschlägen, Grenzgefechten und Militäroperationen</a:t>
            </a:r>
          </a:p>
          <a:p>
            <a:pPr algn="ctr"/>
            <a:endParaRPr lang="de-DE" noProof="0" dirty="0"/>
          </a:p>
          <a:p>
            <a:pPr algn="ctr"/>
            <a:r>
              <a:rPr lang="de-DE" noProof="0" dirty="0"/>
              <a:t>Tausende Menschen auf beiden Seiten der </a:t>
            </a:r>
            <a:r>
              <a:rPr lang="de-DE" noProof="0" dirty="0" err="1"/>
              <a:t>LoC</a:t>
            </a:r>
            <a:r>
              <a:rPr lang="de-DE" noProof="0" dirty="0"/>
              <a:t> (Line </a:t>
            </a:r>
            <a:r>
              <a:rPr lang="de-DE" noProof="0" dirty="0" err="1"/>
              <a:t>of</a:t>
            </a:r>
            <a:r>
              <a:rPr lang="de-DE" noProof="0" dirty="0"/>
              <a:t> Control) evakuiert</a:t>
            </a:r>
          </a:p>
          <a:p>
            <a:pPr algn="ctr"/>
            <a:endParaRPr lang="de-DE" noProof="0" dirty="0"/>
          </a:p>
          <a:p>
            <a:pPr algn="ctr"/>
            <a:r>
              <a:rPr lang="de-DE" noProof="0" dirty="0"/>
              <a:t>Traumatisierung der Bevölkerung durch ständige Bedrohung, Ausgangssperren und Militarisierung</a:t>
            </a:r>
          </a:p>
          <a:p>
            <a:pPr algn="ctr"/>
            <a:endParaRPr lang="de-DE" noProof="0" dirty="0"/>
          </a:p>
          <a:p>
            <a:pPr algn="ctr"/>
            <a:r>
              <a:rPr lang="de-DE" noProof="0" dirty="0"/>
              <a:t>Einschränkungen der Bewegungsfreiheit, Medienzensur und Unterbrechung der Grundversorgung (v. a. in Kaschmir)</a:t>
            </a:r>
          </a:p>
          <a:p>
            <a:pPr algn="ctr"/>
            <a:endParaRPr lang="de-DE" noProof="0" dirty="0"/>
          </a:p>
          <a:p>
            <a:pPr algn="ctr"/>
            <a:r>
              <a:rPr lang="de-DE" noProof="0" dirty="0"/>
              <a:t>Flüchtlingsbewegungen innerhalb der Region, v. a. aus Grenzdörfern</a:t>
            </a:r>
          </a:p>
        </p:txBody>
      </p:sp>
      <p:sp>
        <p:nvSpPr>
          <p:cNvPr id="3" name="Titel 2">
            <a:extLst>
              <a:ext uri="{FF2B5EF4-FFF2-40B4-BE49-F238E27FC236}">
                <a16:creationId xmlns:a16="http://schemas.microsoft.com/office/drawing/2014/main" id="{D128F25A-45C3-D8DC-61D6-089F35C49E2A}"/>
              </a:ext>
            </a:extLst>
          </p:cNvPr>
          <p:cNvSpPr>
            <a:spLocks noGrp="1"/>
          </p:cNvSpPr>
          <p:nvPr>
            <p:ph type="title"/>
          </p:nvPr>
        </p:nvSpPr>
        <p:spPr/>
        <p:txBody>
          <a:bodyPr/>
          <a:lstStyle/>
          <a:p>
            <a:pPr algn="ctr"/>
            <a:r>
              <a:rPr lang="de-DE" sz="4400" b="1" noProof="0" dirty="0">
                <a:effectLst>
                  <a:outerShdw blurRad="38100" dist="38100" dir="2700000" algn="tl">
                    <a:srgbClr val="000000">
                      <a:alpha val="43137"/>
                    </a:srgbClr>
                  </a:outerShdw>
                </a:effectLst>
                <a:latin typeface="Britannic Bold" panose="020B0903060703020204" pitchFamily="34" charset="0"/>
              </a:rPr>
              <a:t>Humanitär</a:t>
            </a:r>
            <a:r>
              <a:rPr lang="de-DE" b="1" noProof="0" dirty="0">
                <a:effectLst>
                  <a:outerShdw blurRad="38100" dist="38100" dir="2700000" algn="tl">
                    <a:srgbClr val="000000">
                      <a:alpha val="43137"/>
                    </a:srgbClr>
                  </a:outerShdw>
                </a:effectLst>
                <a:latin typeface="Britannic Bold" panose="020B0903060703020204" pitchFamily="34" charset="0"/>
              </a:rPr>
              <a:t> Wirtschaftlich Geopolitisch</a:t>
            </a:r>
          </a:p>
        </p:txBody>
      </p:sp>
    </p:spTree>
    <p:extLst>
      <p:ext uri="{BB962C8B-B14F-4D97-AF65-F5344CB8AC3E}">
        <p14:creationId xmlns:p14="http://schemas.microsoft.com/office/powerpoint/2010/main" val="417235198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828D43-82C5-AFF1-E8C2-79A52F2E2DFB}"/>
              </a:ext>
            </a:extLst>
          </p:cNvPr>
          <p:cNvSpPr>
            <a:spLocks noGrp="1"/>
          </p:cNvSpPr>
          <p:nvPr>
            <p:ph type="title"/>
          </p:nvPr>
        </p:nvSpPr>
        <p:spPr>
          <a:xfrm>
            <a:off x="701510" y="2796328"/>
            <a:ext cx="4939543" cy="1265343"/>
          </a:xfrm>
        </p:spPr>
        <p:txBody>
          <a:bodyPr>
            <a:normAutofit/>
          </a:bodyPr>
          <a:lstStyle/>
          <a:p>
            <a:r>
              <a:rPr lang="de-DE" b="1" dirty="0">
                <a:effectLst>
                  <a:outerShdw blurRad="38100" dist="38100" dir="2700000" algn="tl">
                    <a:srgbClr val="000000">
                      <a:alpha val="43137"/>
                    </a:srgbClr>
                  </a:outerShdw>
                </a:effectLst>
                <a:latin typeface="Britannic Bold" panose="020B0903060703020204" pitchFamily="34" charset="0"/>
              </a:rPr>
              <a:t>Aufstieg des indischen Nationalismus (ab 1885)</a:t>
            </a:r>
          </a:p>
        </p:txBody>
      </p:sp>
      <p:sp>
        <p:nvSpPr>
          <p:cNvPr id="3" name="Inhaltsplatzhalter 2">
            <a:extLst>
              <a:ext uri="{FF2B5EF4-FFF2-40B4-BE49-F238E27FC236}">
                <a16:creationId xmlns:a16="http://schemas.microsoft.com/office/drawing/2014/main" id="{58AC55BF-988C-0B3A-037B-A8B257301304}"/>
              </a:ext>
            </a:extLst>
          </p:cNvPr>
          <p:cNvSpPr>
            <a:spLocks noGrp="1"/>
          </p:cNvSpPr>
          <p:nvPr>
            <p:ph sz="half" idx="2"/>
          </p:nvPr>
        </p:nvSpPr>
        <p:spPr>
          <a:xfrm>
            <a:off x="5898228" y="997975"/>
            <a:ext cx="5141247" cy="4862050"/>
          </a:xfrm>
        </p:spPr>
        <p:txBody>
          <a:bodyPr>
            <a:normAutofit fontScale="92500" lnSpcReduction="10000"/>
          </a:bodyPr>
          <a:lstStyle/>
          <a:p>
            <a:pPr marL="0" indent="0" algn="ctr">
              <a:lnSpc>
                <a:spcPct val="100000"/>
              </a:lnSpc>
              <a:buNone/>
            </a:pPr>
            <a:r>
              <a:rPr lang="de-DE" dirty="0"/>
              <a:t>1885: Gründung des Indian National </a:t>
            </a:r>
            <a:r>
              <a:rPr lang="de-DE" dirty="0" err="1"/>
              <a:t>Congress</a:t>
            </a:r>
            <a:r>
              <a:rPr lang="de-DE" dirty="0"/>
              <a:t> (INC)</a:t>
            </a:r>
          </a:p>
          <a:p>
            <a:pPr marL="0" indent="0" algn="ctr">
              <a:lnSpc>
                <a:spcPct val="100000"/>
              </a:lnSpc>
              <a:buNone/>
            </a:pPr>
            <a:r>
              <a:rPr lang="de-DE" dirty="0"/>
              <a:t> Ziel: mehr indische Beteiligung an der britischen Verwaltung</a:t>
            </a:r>
          </a:p>
          <a:p>
            <a:pPr algn="ctr">
              <a:lnSpc>
                <a:spcPct val="100000"/>
              </a:lnSpc>
            </a:pPr>
            <a:endParaRPr lang="de-DE" dirty="0"/>
          </a:p>
          <a:p>
            <a:pPr marL="0" indent="0" algn="ctr">
              <a:lnSpc>
                <a:spcPct val="100000"/>
              </a:lnSpc>
              <a:buNone/>
            </a:pPr>
            <a:r>
              <a:rPr lang="de-DE" dirty="0"/>
              <a:t>Frühe Phase: loyal gegenüber britischer Kolonialmacht, von gebildeten Eliten geprägt</a:t>
            </a:r>
          </a:p>
          <a:p>
            <a:pPr algn="ctr">
              <a:lnSpc>
                <a:spcPct val="100000"/>
              </a:lnSpc>
            </a:pPr>
            <a:endParaRPr lang="de-DE" dirty="0"/>
          </a:p>
          <a:p>
            <a:pPr marL="0" indent="0" algn="ctr">
              <a:lnSpc>
                <a:spcPct val="100000"/>
              </a:lnSpc>
              <a:buNone/>
            </a:pPr>
            <a:r>
              <a:rPr lang="de-DE" dirty="0"/>
              <a:t>Forderungen: Rechtsreformen, Zugang zu Bildung, wirtschaftliche Gleichberechtigung</a:t>
            </a:r>
          </a:p>
          <a:p>
            <a:pPr algn="ctr">
              <a:lnSpc>
                <a:spcPct val="100000"/>
              </a:lnSpc>
            </a:pPr>
            <a:endParaRPr lang="de-DE" dirty="0"/>
          </a:p>
          <a:p>
            <a:pPr marL="0" indent="0" algn="ctr">
              <a:lnSpc>
                <a:spcPct val="100000"/>
              </a:lnSpc>
              <a:buNone/>
            </a:pPr>
            <a:r>
              <a:rPr lang="de-DE" dirty="0"/>
              <a:t>Ab 1905: zunehmende Unzufriedenheit durch Teilung Bengals (von Briten veranlasst)</a:t>
            </a:r>
          </a:p>
          <a:p>
            <a:pPr algn="ctr">
              <a:lnSpc>
                <a:spcPct val="100000"/>
              </a:lnSpc>
            </a:pPr>
            <a:endParaRPr lang="de-DE" dirty="0"/>
          </a:p>
          <a:p>
            <a:pPr marL="0" indent="0" algn="ctr">
              <a:lnSpc>
                <a:spcPct val="100000"/>
              </a:lnSpc>
              <a:buNone/>
            </a:pPr>
            <a:r>
              <a:rPr lang="de-DE" dirty="0"/>
              <a:t>Entstehung eines breiten, antikolonialen Nationalbewusstseins</a:t>
            </a:r>
          </a:p>
        </p:txBody>
      </p:sp>
    </p:spTree>
    <p:extLst>
      <p:ext uri="{BB962C8B-B14F-4D97-AF65-F5344CB8AC3E}">
        <p14:creationId xmlns:p14="http://schemas.microsoft.com/office/powerpoint/2010/main" val="1989869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400"/>
                                        <p:tgtEl>
                                          <p:spTgt spid="3">
                                            <p:txEl>
                                              <p:pRg st="1" end="1"/>
                                            </p:txEl>
                                          </p:spTgt>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400"/>
                                        <p:tgtEl>
                                          <p:spTgt spid="3">
                                            <p:txEl>
                                              <p:pRg st="3" end="3"/>
                                            </p:txEl>
                                          </p:spTgt>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400"/>
                                        <p:tgtEl>
                                          <p:spTgt spid="3">
                                            <p:txEl>
                                              <p:pRg st="5" end="5"/>
                                            </p:txEl>
                                          </p:spTgt>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400"/>
                                        <p:tgtEl>
                                          <p:spTgt spid="3">
                                            <p:txEl>
                                              <p:pRg st="7" end="7"/>
                                            </p:txEl>
                                          </p:spTgt>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4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9F49D-2DF1-4B76-BC8B-89BA028543B2}"/>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476DF103-7430-D7BF-E8DE-31ACF3D9B563}"/>
              </a:ext>
            </a:extLst>
          </p:cNvPr>
          <p:cNvSpPr>
            <a:spLocks noGrp="1"/>
          </p:cNvSpPr>
          <p:nvPr>
            <p:ph idx="1"/>
          </p:nvPr>
        </p:nvSpPr>
        <p:spPr/>
        <p:txBody>
          <a:bodyPr>
            <a:normAutofit fontScale="92500" lnSpcReduction="20000"/>
          </a:bodyPr>
          <a:lstStyle/>
          <a:p>
            <a:pPr algn="ctr"/>
            <a:r>
              <a:rPr lang="de-DE" noProof="0" dirty="0"/>
              <a:t>Börsenverluste in Mumbai und Karachi nach jeder Eskalation</a:t>
            </a:r>
          </a:p>
          <a:p>
            <a:pPr algn="ctr"/>
            <a:endParaRPr lang="de-DE" noProof="0" dirty="0"/>
          </a:p>
          <a:p>
            <a:pPr algn="ctr"/>
            <a:r>
              <a:rPr lang="de-DE" noProof="0" dirty="0"/>
              <a:t>Investitionsstopp durch internationale Unternehmen wegen politischer Unsicherheit</a:t>
            </a:r>
          </a:p>
          <a:p>
            <a:pPr algn="ctr"/>
            <a:endParaRPr lang="de-DE" noProof="0" dirty="0"/>
          </a:p>
          <a:p>
            <a:pPr algn="ctr"/>
            <a:r>
              <a:rPr lang="de-DE" noProof="0" dirty="0"/>
              <a:t>Tourismus-Einbrüche in Nordindien, Kaschmir und Nordpakistan</a:t>
            </a:r>
          </a:p>
          <a:p>
            <a:pPr algn="ctr"/>
            <a:endParaRPr lang="de-DE" noProof="0" dirty="0"/>
          </a:p>
          <a:p>
            <a:pPr algn="ctr"/>
            <a:r>
              <a:rPr lang="de-DE" noProof="0" dirty="0"/>
              <a:t>Erhöhte Militärausgaben auf Kosten von Bildung, Gesundheit und Infrastruktur</a:t>
            </a:r>
          </a:p>
          <a:p>
            <a:pPr algn="ctr"/>
            <a:endParaRPr lang="de-DE" noProof="0" dirty="0"/>
          </a:p>
          <a:p>
            <a:pPr algn="ctr"/>
            <a:r>
              <a:rPr lang="de-DE" noProof="0" dirty="0"/>
              <a:t>Versorgungsengpässe in betroffenen Regionen durch blockierte Handelswege und geschlossene Grenzen</a:t>
            </a:r>
          </a:p>
        </p:txBody>
      </p:sp>
      <p:sp>
        <p:nvSpPr>
          <p:cNvPr id="3" name="Titel 2">
            <a:extLst>
              <a:ext uri="{FF2B5EF4-FFF2-40B4-BE49-F238E27FC236}">
                <a16:creationId xmlns:a16="http://schemas.microsoft.com/office/drawing/2014/main" id="{D8A3B7B8-17B6-2337-DC39-704E7610878C}"/>
              </a:ext>
            </a:extLst>
          </p:cNvPr>
          <p:cNvSpPr>
            <a:spLocks noGrp="1"/>
          </p:cNvSpPr>
          <p:nvPr>
            <p:ph type="title"/>
          </p:nvPr>
        </p:nvSpPr>
        <p:spPr/>
        <p:txBody>
          <a:bodyPr/>
          <a:lstStyle/>
          <a:p>
            <a:pPr algn="ctr"/>
            <a:r>
              <a:rPr lang="de-DE" sz="2800" b="1" noProof="0" dirty="0">
                <a:effectLst>
                  <a:outerShdw blurRad="38100" dist="38100" dir="2700000" algn="tl">
                    <a:srgbClr val="000000">
                      <a:alpha val="43137"/>
                    </a:srgbClr>
                  </a:outerShdw>
                </a:effectLst>
                <a:latin typeface="Britannic Bold" panose="020B0903060703020204" pitchFamily="34" charset="0"/>
              </a:rPr>
              <a:t>Humanitär</a:t>
            </a:r>
            <a:r>
              <a:rPr lang="de-DE" b="1" noProof="0" dirty="0">
                <a:effectLst>
                  <a:outerShdw blurRad="38100" dist="38100" dir="2700000" algn="tl">
                    <a:srgbClr val="000000">
                      <a:alpha val="43137"/>
                    </a:srgbClr>
                  </a:outerShdw>
                </a:effectLst>
                <a:latin typeface="Britannic Bold" panose="020B0903060703020204" pitchFamily="34" charset="0"/>
              </a:rPr>
              <a:t> </a:t>
            </a:r>
            <a:r>
              <a:rPr lang="de-DE" sz="4400" b="1" noProof="0" dirty="0">
                <a:effectLst>
                  <a:outerShdw blurRad="38100" dist="38100" dir="2700000" algn="tl">
                    <a:srgbClr val="000000">
                      <a:alpha val="43137"/>
                    </a:srgbClr>
                  </a:outerShdw>
                </a:effectLst>
                <a:latin typeface="Britannic Bold" panose="020B0903060703020204" pitchFamily="34" charset="0"/>
              </a:rPr>
              <a:t>Wirtschaftlich</a:t>
            </a:r>
            <a:r>
              <a:rPr lang="de-DE" b="1" noProof="0" dirty="0">
                <a:effectLst>
                  <a:outerShdw blurRad="38100" dist="38100" dir="2700000" algn="tl">
                    <a:srgbClr val="000000">
                      <a:alpha val="43137"/>
                    </a:srgbClr>
                  </a:outerShdw>
                </a:effectLst>
                <a:latin typeface="Britannic Bold" panose="020B0903060703020204" pitchFamily="34" charset="0"/>
              </a:rPr>
              <a:t> Geopolitisch</a:t>
            </a:r>
          </a:p>
        </p:txBody>
      </p:sp>
    </p:spTree>
    <p:extLst>
      <p:ext uri="{BB962C8B-B14F-4D97-AF65-F5344CB8AC3E}">
        <p14:creationId xmlns:p14="http://schemas.microsoft.com/office/powerpoint/2010/main" val="664632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E69E-D842-435E-21E2-FE4C9B9AD8E8}"/>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6A0187CD-656A-360A-E34E-728B2362963D}"/>
              </a:ext>
            </a:extLst>
          </p:cNvPr>
          <p:cNvSpPr>
            <a:spLocks noGrp="1"/>
          </p:cNvSpPr>
          <p:nvPr>
            <p:ph idx="1"/>
          </p:nvPr>
        </p:nvSpPr>
        <p:spPr/>
        <p:txBody>
          <a:bodyPr>
            <a:normAutofit fontScale="85000" lnSpcReduction="20000"/>
          </a:bodyPr>
          <a:lstStyle/>
          <a:p>
            <a:pPr algn="ctr"/>
            <a:r>
              <a:rPr lang="de-DE" noProof="0" dirty="0"/>
              <a:t>Verstärkte internationale Spannungen – Einmischung durch USA, China, Türkei, UN</a:t>
            </a:r>
          </a:p>
          <a:p>
            <a:pPr algn="ctr"/>
            <a:endParaRPr lang="de-DE" noProof="0" dirty="0"/>
          </a:p>
          <a:p>
            <a:pPr algn="ctr"/>
            <a:r>
              <a:rPr lang="de-DE" noProof="0" dirty="0"/>
              <a:t>Verschärfung der Blockbildung in Asien (Indien – USA / Pakistan – China)</a:t>
            </a:r>
          </a:p>
          <a:p>
            <a:pPr algn="ctr"/>
            <a:endParaRPr lang="de-DE" noProof="0" dirty="0"/>
          </a:p>
          <a:p>
            <a:pPr algn="ctr"/>
            <a:r>
              <a:rPr lang="de-DE" noProof="0" dirty="0"/>
              <a:t>Risiko eines regionalen Flächenbrandes mit globalen Auswirkungen bei Eskalation</a:t>
            </a:r>
          </a:p>
          <a:p>
            <a:pPr algn="ctr"/>
            <a:endParaRPr lang="de-DE" noProof="0" dirty="0"/>
          </a:p>
          <a:p>
            <a:pPr algn="ctr"/>
            <a:r>
              <a:rPr lang="de-DE" noProof="0" dirty="0"/>
              <a:t>Vertrauensverlust gegenüber internationalen Organisationen wegen mangelnder Konfliktlösung</a:t>
            </a:r>
          </a:p>
          <a:p>
            <a:pPr algn="ctr"/>
            <a:endParaRPr lang="de-DE" noProof="0" dirty="0"/>
          </a:p>
          <a:p>
            <a:pPr algn="ctr"/>
            <a:r>
              <a:rPr lang="de-DE" noProof="0" dirty="0"/>
              <a:t>Gefahr eines nuklearen Wettrüstens in Südasien – Vorbildwirkung für andere Krisenregionen</a:t>
            </a:r>
          </a:p>
        </p:txBody>
      </p:sp>
      <p:sp>
        <p:nvSpPr>
          <p:cNvPr id="3" name="Titel 2">
            <a:extLst>
              <a:ext uri="{FF2B5EF4-FFF2-40B4-BE49-F238E27FC236}">
                <a16:creationId xmlns:a16="http://schemas.microsoft.com/office/drawing/2014/main" id="{3FCF52B3-12AD-F2EC-3D4F-3A10B2F07B05}"/>
              </a:ext>
            </a:extLst>
          </p:cNvPr>
          <p:cNvSpPr>
            <a:spLocks noGrp="1"/>
          </p:cNvSpPr>
          <p:nvPr>
            <p:ph type="title"/>
          </p:nvPr>
        </p:nvSpPr>
        <p:spPr/>
        <p:txBody>
          <a:bodyPr/>
          <a:lstStyle/>
          <a:p>
            <a:pPr algn="ctr"/>
            <a:r>
              <a:rPr lang="de-DE" sz="2800" b="1" noProof="0" dirty="0">
                <a:effectLst>
                  <a:outerShdw blurRad="38100" dist="38100" dir="2700000" algn="tl">
                    <a:srgbClr val="000000">
                      <a:alpha val="43137"/>
                    </a:srgbClr>
                  </a:outerShdw>
                </a:effectLst>
                <a:latin typeface="Britannic Bold" panose="020B0903060703020204" pitchFamily="34" charset="0"/>
              </a:rPr>
              <a:t>Humanitär</a:t>
            </a:r>
            <a:r>
              <a:rPr lang="de-DE" b="1" noProof="0" dirty="0">
                <a:effectLst>
                  <a:outerShdw blurRad="38100" dist="38100" dir="2700000" algn="tl">
                    <a:srgbClr val="000000">
                      <a:alpha val="43137"/>
                    </a:srgbClr>
                  </a:outerShdw>
                </a:effectLst>
                <a:latin typeface="Britannic Bold" panose="020B0903060703020204" pitchFamily="34" charset="0"/>
              </a:rPr>
              <a:t> Wirtschaftlich </a:t>
            </a:r>
            <a:r>
              <a:rPr lang="de-DE" sz="4400" b="1" noProof="0" dirty="0">
                <a:effectLst>
                  <a:outerShdw blurRad="38100" dist="38100" dir="2700000" algn="tl">
                    <a:srgbClr val="000000">
                      <a:alpha val="43137"/>
                    </a:srgbClr>
                  </a:outerShdw>
                </a:effectLst>
                <a:latin typeface="Britannic Bold" panose="020B0903060703020204" pitchFamily="34" charset="0"/>
              </a:rPr>
              <a:t>Geopolitisch</a:t>
            </a:r>
            <a:endParaRPr lang="de-DE" b="1" noProof="0" dirty="0">
              <a:effectLst>
                <a:outerShdw blurRad="38100" dist="38100" dir="2700000" algn="tl">
                  <a:srgbClr val="000000">
                    <a:alpha val="43137"/>
                  </a:srgbClr>
                </a:outerShdw>
              </a:effectLst>
              <a:latin typeface="Britannic Bold" panose="020B0903060703020204" pitchFamily="34" charset="0"/>
            </a:endParaRPr>
          </a:p>
        </p:txBody>
      </p:sp>
    </p:spTree>
    <p:extLst>
      <p:ext uri="{BB962C8B-B14F-4D97-AF65-F5344CB8AC3E}">
        <p14:creationId xmlns:p14="http://schemas.microsoft.com/office/powerpoint/2010/main" val="31554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7F3F946-0AE1-BE09-6CA0-F67D1AFA8169}"/>
              </a:ext>
            </a:extLst>
          </p:cNvPr>
          <p:cNvSpPr>
            <a:spLocks noGrp="1"/>
          </p:cNvSpPr>
          <p:nvPr>
            <p:ph type="title"/>
          </p:nvPr>
        </p:nvSpPr>
        <p:spPr>
          <a:xfrm>
            <a:off x="5442452" y="1283833"/>
            <a:ext cx="4796923" cy="859292"/>
          </a:xfrm>
        </p:spPr>
        <p:txBody>
          <a:bodyPr anchor="ctr">
            <a:normAutofit/>
          </a:bodyPr>
          <a:lstStyle/>
          <a:p>
            <a:pPr algn="ctr"/>
            <a:r>
              <a:rPr lang="de-DE" sz="4000" b="1" dirty="0">
                <a:effectLst>
                  <a:outerShdw blurRad="38100" dist="38100" dir="2700000" algn="tl">
                    <a:srgbClr val="000000">
                      <a:alpha val="43137"/>
                    </a:srgbClr>
                  </a:outerShdw>
                </a:effectLst>
                <a:latin typeface="Britannic Bold" panose="020B0903060703020204" pitchFamily="34" charset="0"/>
              </a:rPr>
              <a:t>Doomsday </a:t>
            </a:r>
            <a:r>
              <a:rPr lang="de-DE" sz="4000" b="1" dirty="0" err="1">
                <a:effectLst>
                  <a:outerShdw blurRad="38100" dist="38100" dir="2700000" algn="tl">
                    <a:srgbClr val="000000">
                      <a:alpha val="43137"/>
                    </a:srgbClr>
                  </a:outerShdw>
                </a:effectLst>
                <a:latin typeface="Britannic Bold" panose="020B0903060703020204" pitchFamily="34" charset="0"/>
              </a:rPr>
              <a:t>clock</a:t>
            </a:r>
            <a:endParaRPr lang="de-DE" sz="4000" b="1" dirty="0">
              <a:effectLst>
                <a:outerShdw blurRad="38100" dist="38100" dir="2700000" algn="tl">
                  <a:srgbClr val="000000">
                    <a:alpha val="43137"/>
                  </a:srgbClr>
                </a:outerShdw>
              </a:effectLst>
              <a:latin typeface="Britannic Bold" panose="020B0903060703020204" pitchFamily="34" charset="0"/>
            </a:endParaRPr>
          </a:p>
        </p:txBody>
      </p:sp>
      <p:pic>
        <p:nvPicPr>
          <p:cNvPr id="6" name="Grafik 5" descr="Ein Bild, das Text, Diagramm, Entwurf, Design enthält.&#10;&#10;KI-generierte Inhalte können fehlerhaft sein.">
            <a:extLst>
              <a:ext uri="{FF2B5EF4-FFF2-40B4-BE49-F238E27FC236}">
                <a16:creationId xmlns:a16="http://schemas.microsoft.com/office/drawing/2014/main" id="{1135CA7B-EE54-C99C-BC1B-8930FCB7305B}"/>
              </a:ext>
            </a:extLst>
          </p:cNvPr>
          <p:cNvPicPr>
            <a:picLocks noChangeAspect="1"/>
          </p:cNvPicPr>
          <p:nvPr/>
        </p:nvPicPr>
        <p:blipFill>
          <a:blip r:embed="rId3"/>
          <a:stretch>
            <a:fillRect/>
          </a:stretch>
        </p:blipFill>
        <p:spPr>
          <a:xfrm>
            <a:off x="5442452" y="2495056"/>
            <a:ext cx="5710323" cy="3212056"/>
          </a:xfrm>
          <a:prstGeom prst="rect">
            <a:avLst/>
          </a:prstGeom>
          <a:noFill/>
        </p:spPr>
      </p:pic>
      <p:sp>
        <p:nvSpPr>
          <p:cNvPr id="2" name="Inhaltsplatzhalter 1">
            <a:extLst>
              <a:ext uri="{FF2B5EF4-FFF2-40B4-BE49-F238E27FC236}">
                <a16:creationId xmlns:a16="http://schemas.microsoft.com/office/drawing/2014/main" id="{0F418B8E-66E8-AA12-F2D8-A9C5515165F4}"/>
              </a:ext>
            </a:extLst>
          </p:cNvPr>
          <p:cNvSpPr>
            <a:spLocks noGrp="1"/>
          </p:cNvSpPr>
          <p:nvPr>
            <p:ph sz="half" idx="14"/>
          </p:nvPr>
        </p:nvSpPr>
        <p:spPr>
          <a:xfrm>
            <a:off x="605012" y="630936"/>
            <a:ext cx="4587935" cy="5586984"/>
          </a:xfrm>
        </p:spPr>
        <p:txBody>
          <a:bodyPr anchor="ctr">
            <a:normAutofit/>
          </a:bodyPr>
          <a:lstStyle/>
          <a:p>
            <a:pPr algn="ctr">
              <a:lnSpc>
                <a:spcPct val="90000"/>
              </a:lnSpc>
            </a:pPr>
            <a:r>
              <a:rPr lang="de-DE" b="1" dirty="0"/>
              <a:t>Was ist die Doomsday Clock?</a:t>
            </a:r>
          </a:p>
          <a:p>
            <a:pPr algn="ctr">
              <a:lnSpc>
                <a:spcPct val="90000"/>
              </a:lnSpc>
            </a:pPr>
            <a:r>
              <a:rPr lang="de-DE" dirty="0"/>
              <a:t>Eine symbolische Uhr, die zeigt, wie nahe die Menschheit an einer globalen Katastrophe ist.</a:t>
            </a:r>
          </a:p>
          <a:p>
            <a:pPr algn="ctr">
              <a:lnSpc>
                <a:spcPct val="90000"/>
              </a:lnSpc>
            </a:pPr>
            <a:r>
              <a:rPr lang="de-DE" dirty="0"/>
              <a:t>„Mitternacht“ steht für den Weltuntergang.</a:t>
            </a:r>
          </a:p>
          <a:p>
            <a:pPr algn="ctr">
              <a:lnSpc>
                <a:spcPct val="90000"/>
              </a:lnSpc>
            </a:pPr>
            <a:r>
              <a:rPr lang="de-DE" dirty="0"/>
              <a:t>Wird jährlich vom Bulletin </a:t>
            </a:r>
            <a:r>
              <a:rPr lang="de-DE" dirty="0" err="1"/>
              <a:t>of</a:t>
            </a:r>
            <a:r>
              <a:rPr lang="de-DE" dirty="0"/>
              <a:t> </a:t>
            </a:r>
            <a:r>
              <a:rPr lang="de-DE" dirty="0" err="1"/>
              <a:t>the</a:t>
            </a:r>
            <a:r>
              <a:rPr lang="de-DE" dirty="0"/>
              <a:t> </a:t>
            </a:r>
            <a:r>
              <a:rPr lang="de-DE" dirty="0" err="1"/>
              <a:t>Atomic</a:t>
            </a:r>
            <a:r>
              <a:rPr lang="de-DE" dirty="0"/>
              <a:t> </a:t>
            </a:r>
            <a:r>
              <a:rPr lang="de-DE" dirty="0" err="1"/>
              <a:t>Scientists</a:t>
            </a:r>
            <a:r>
              <a:rPr lang="de-DE" dirty="0"/>
              <a:t> auf Basis globaler Risiken neu gestellt.</a:t>
            </a:r>
          </a:p>
          <a:p>
            <a:pPr algn="ctr">
              <a:lnSpc>
                <a:spcPct val="90000"/>
              </a:lnSpc>
            </a:pPr>
            <a:endParaRPr lang="de-DE" b="1" dirty="0"/>
          </a:p>
          <a:p>
            <a:pPr algn="ctr">
              <a:lnSpc>
                <a:spcPct val="90000"/>
              </a:lnSpc>
            </a:pPr>
            <a:r>
              <a:rPr lang="de-DE" b="1" dirty="0"/>
              <a:t>Aktueller Stand (2025):</a:t>
            </a:r>
          </a:p>
          <a:p>
            <a:pPr algn="ctr">
              <a:lnSpc>
                <a:spcPct val="90000"/>
              </a:lnSpc>
            </a:pPr>
            <a:r>
              <a:rPr lang="de-DE" dirty="0"/>
              <a:t>89 Sekunden vor Mitternacht – so nah wie nie zuvor.</a:t>
            </a:r>
          </a:p>
          <a:p>
            <a:pPr algn="ctr">
              <a:lnSpc>
                <a:spcPct val="90000"/>
              </a:lnSpc>
            </a:pPr>
            <a:endParaRPr lang="de-DE" b="1" dirty="0"/>
          </a:p>
          <a:p>
            <a:pPr algn="ctr">
              <a:lnSpc>
                <a:spcPct val="90000"/>
              </a:lnSpc>
            </a:pPr>
            <a:r>
              <a:rPr lang="de-DE" b="1" dirty="0"/>
              <a:t>Einfluss des Indien–Pakistan-Konflikts:</a:t>
            </a:r>
          </a:p>
          <a:p>
            <a:pPr algn="ctr">
              <a:lnSpc>
                <a:spcPct val="90000"/>
              </a:lnSpc>
            </a:pPr>
            <a:r>
              <a:rPr lang="de-DE" dirty="0"/>
              <a:t>Erhöhtes Risiko durch Atomwaffen – trägt zur Einschätzung der Uhr bei.</a:t>
            </a:r>
          </a:p>
        </p:txBody>
      </p:sp>
    </p:spTree>
    <p:extLst>
      <p:ext uri="{BB962C8B-B14F-4D97-AF65-F5344CB8AC3E}">
        <p14:creationId xmlns:p14="http://schemas.microsoft.com/office/powerpoint/2010/main" val="1089539782"/>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0745" y="929385"/>
            <a:ext cx="1527334" cy="1292750"/>
          </a:xfrm>
        </p:spPr>
        <p:txBody>
          <a:bodyPr anchor="ctr">
            <a:normAutofit/>
          </a:bodyPr>
          <a:lstStyle/>
          <a:p>
            <a:r>
              <a:rPr lang="de-DE" sz="4400" b="1" noProof="0" dirty="0">
                <a:effectLst>
                  <a:outerShdw blurRad="38100" dist="38100" dir="2700000" algn="tl">
                    <a:srgbClr val="000000">
                      <a:alpha val="43137"/>
                    </a:srgbClr>
                  </a:outerShdw>
                </a:effectLst>
                <a:latin typeface="Britannic Bold" panose="020B0903060703020204" pitchFamily="34" charset="0"/>
              </a:rPr>
              <a:t>Fazit </a:t>
            </a:r>
          </a:p>
        </p:txBody>
      </p:sp>
      <p:sp>
        <p:nvSpPr>
          <p:cNvPr id="3" name="Content Placeholder 2"/>
          <p:cNvSpPr>
            <a:spLocks noGrp="1"/>
          </p:cNvSpPr>
          <p:nvPr>
            <p:ph sz="half" idx="2"/>
          </p:nvPr>
        </p:nvSpPr>
        <p:spPr>
          <a:xfrm>
            <a:off x="1096994" y="1787882"/>
            <a:ext cx="10095262" cy="3633471"/>
          </a:xfrm>
        </p:spPr>
        <p:txBody>
          <a:bodyPr anchor="ctr">
            <a:normAutofit/>
          </a:bodyPr>
          <a:lstStyle/>
          <a:p>
            <a:pPr algn="ctr">
              <a:lnSpc>
                <a:spcPct val="150000"/>
              </a:lnSpc>
            </a:pPr>
            <a:r>
              <a:rPr lang="de-DE" sz="1800" noProof="0" dirty="0"/>
              <a:t>Der Konflikt zwischen Indien und Pakistan um Kaschmir ist einer der gefährlichsten Territorialkonflikte der Welt. Aufgrund der Atomwaffen beider Staaten und der wiederkehrenden militärischen Eskalationen birgt er ein hohes Risiko für eine großflächige Krise, die weit über die Region hinaus Auswirkungen haben könnte. Eine dauerhafte Lösung bleibt entscheidend für die Stabilität in Südasien und darüber hinaus.</a:t>
            </a: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E836FE1-1DC9-4C41-7783-1226C574EA72}"/>
              </a:ext>
            </a:extLst>
          </p:cNvPr>
          <p:cNvSpPr>
            <a:spLocks noGrp="1"/>
          </p:cNvSpPr>
          <p:nvPr>
            <p:ph type="ctrTitle"/>
          </p:nvPr>
        </p:nvSpPr>
        <p:spPr>
          <a:xfrm>
            <a:off x="1096994" y="758952"/>
            <a:ext cx="10055781" cy="3566160"/>
          </a:xfrm>
        </p:spPr>
        <p:txBody>
          <a:bodyPr anchor="b">
            <a:normAutofit/>
          </a:bodyPr>
          <a:lstStyle/>
          <a:p>
            <a:r>
              <a:rPr lang="de-DE" sz="8800" b="1" dirty="0">
                <a:effectLst>
                  <a:outerShdw blurRad="38100" dist="38100" dir="2700000" algn="tl">
                    <a:srgbClr val="000000">
                      <a:alpha val="43137"/>
                    </a:srgbClr>
                  </a:outerShdw>
                </a:effectLst>
                <a:latin typeface="Britannic Bold" panose="020B0903060703020204" pitchFamily="34" charset="0"/>
              </a:rPr>
              <a:t>Fragen?</a:t>
            </a:r>
          </a:p>
        </p:txBody>
      </p:sp>
      <p:sp>
        <p:nvSpPr>
          <p:cNvPr id="9" name="Subtitle 2">
            <a:extLst>
              <a:ext uri="{FF2B5EF4-FFF2-40B4-BE49-F238E27FC236}">
                <a16:creationId xmlns:a16="http://schemas.microsoft.com/office/drawing/2014/main" id="{CFF0C1BF-1653-349B-7750-18287CD5500D}"/>
              </a:ext>
            </a:extLst>
          </p:cNvPr>
          <p:cNvSpPr>
            <a:spLocks noGrp="1"/>
          </p:cNvSpPr>
          <p:nvPr>
            <p:ph type="subTitle" idx="1"/>
          </p:nvPr>
        </p:nvSpPr>
        <p:spPr>
          <a:xfrm>
            <a:off x="1099764" y="4645152"/>
            <a:ext cx="10055781" cy="1143000"/>
          </a:xfrm>
        </p:spPr>
        <p:txBody>
          <a:bodyPr/>
          <a:lstStyle/>
          <a:p>
            <a:endParaRPr lang="en-US"/>
          </a:p>
        </p:txBody>
      </p:sp>
    </p:spTree>
    <p:extLst>
      <p:ext uri="{BB962C8B-B14F-4D97-AF65-F5344CB8AC3E}">
        <p14:creationId xmlns:p14="http://schemas.microsoft.com/office/powerpoint/2010/main" val="2937636288"/>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22A174A-F6CD-B2A8-D016-BB453970FD1D}"/>
              </a:ext>
            </a:extLst>
          </p:cNvPr>
          <p:cNvSpPr>
            <a:spLocks noGrp="1"/>
          </p:cNvSpPr>
          <p:nvPr>
            <p:ph idx="1"/>
          </p:nvPr>
        </p:nvSpPr>
        <p:spPr/>
        <p:txBody>
          <a:bodyPr>
            <a:normAutofit fontScale="77500" lnSpcReduction="20000"/>
          </a:bodyPr>
          <a:lstStyle/>
          <a:p>
            <a:pPr algn="r"/>
            <a:r>
              <a:rPr lang="de-DE" dirty="0">
                <a:hlinkClick r:id="rId2"/>
              </a:rPr>
              <a:t>https://www.bpb.de/themen/kriege-konflikte/dossier-kriege-konflikte/54616/kaschmir/</a:t>
            </a:r>
          </a:p>
          <a:p>
            <a:pPr algn="r"/>
            <a:r>
              <a:rPr lang="de-DE" dirty="0">
                <a:hlinkClick r:id="rId2"/>
              </a:rPr>
              <a:t>https://www.bpb.de/kurz-knapp/taegliche-dosis-politik/514754/indien-pakistan-konflikt/</a:t>
            </a:r>
          </a:p>
          <a:p>
            <a:pPr algn="r"/>
            <a:r>
              <a:rPr lang="de-DE" dirty="0">
                <a:hlinkClick r:id="rId2"/>
              </a:rPr>
              <a:t>https://www.sueddeutsche.de/politik/indien-pakistan-kaschmir-konflikt-waffenstillstand-li.3250442</a:t>
            </a:r>
            <a:endParaRPr lang="de-DE" dirty="0"/>
          </a:p>
          <a:p>
            <a:pPr algn="r"/>
            <a:r>
              <a:rPr lang="de-DE" dirty="0">
                <a:hlinkClick r:id="rId3"/>
              </a:rPr>
              <a:t>https://www.zdf.de/nachrichten/politik/ausland/pakistan-indien-waffenstillstand-100.html</a:t>
            </a:r>
            <a:endParaRPr lang="de-DE" dirty="0"/>
          </a:p>
          <a:p>
            <a:pPr algn="r"/>
            <a:r>
              <a:rPr lang="de-DE" dirty="0">
                <a:hlinkClick r:id="rId4"/>
              </a:rPr>
              <a:t>https://www.deutschlandfunk.de/der-konflikt-zwischen-indien-und-pakistan-das-trauma-ewiger-100.html</a:t>
            </a:r>
            <a:endParaRPr lang="de-DE" dirty="0"/>
          </a:p>
          <a:p>
            <a:pPr algn="r"/>
            <a:r>
              <a:rPr lang="de-DE" dirty="0">
                <a:hlinkClick r:id="rId5"/>
              </a:rPr>
              <a:t>https://thebulletin.org/doomsday-clock/</a:t>
            </a:r>
            <a:endParaRPr lang="de-DE" dirty="0"/>
          </a:p>
          <a:p>
            <a:pPr algn="r"/>
            <a:r>
              <a:rPr lang="de-DE" dirty="0">
                <a:hlinkClick r:id="rId6"/>
              </a:rPr>
              <a:t>https://de.wikipedia.org/wiki/Kernenergie_in_Indien</a:t>
            </a:r>
            <a:endParaRPr lang="de-DE" dirty="0"/>
          </a:p>
          <a:p>
            <a:pPr algn="r"/>
            <a:r>
              <a:rPr lang="de-DE" dirty="0">
                <a:hlinkClick r:id="rId7"/>
              </a:rPr>
              <a:t>https://de.wikipedia.org/wiki/Pakistanisches_Atomprogramm</a:t>
            </a:r>
            <a:endParaRPr lang="de-DE" dirty="0"/>
          </a:p>
          <a:p>
            <a:pPr algn="r"/>
            <a:r>
              <a:rPr lang="de-DE" dirty="0"/>
              <a:t>Claude (Infos für Slide 3, 6 ,11, 14, 33/34, 40 und zusammenfassen von einigen Quellen)</a:t>
            </a:r>
          </a:p>
          <a:p>
            <a:pPr algn="r"/>
            <a:endParaRPr lang="de-DE" dirty="0"/>
          </a:p>
        </p:txBody>
      </p:sp>
      <p:sp>
        <p:nvSpPr>
          <p:cNvPr id="3" name="Titel 2">
            <a:extLst>
              <a:ext uri="{FF2B5EF4-FFF2-40B4-BE49-F238E27FC236}">
                <a16:creationId xmlns:a16="http://schemas.microsoft.com/office/drawing/2014/main" id="{78B9C5AC-69C5-76A6-8DDB-127951C078E3}"/>
              </a:ext>
            </a:extLst>
          </p:cNvPr>
          <p:cNvSpPr>
            <a:spLocks noGrp="1"/>
          </p:cNvSpPr>
          <p:nvPr>
            <p:ph type="title"/>
          </p:nvPr>
        </p:nvSpPr>
        <p:spPr/>
        <p:txBody>
          <a:bodyPr>
            <a:normAutofit/>
          </a:bodyPr>
          <a:lstStyle/>
          <a:p>
            <a:r>
              <a:rPr lang="de-DE" sz="3600" b="1" dirty="0">
                <a:effectLst>
                  <a:outerShdw blurRad="38100" dist="38100" dir="2700000" algn="tl">
                    <a:srgbClr val="000000">
                      <a:alpha val="43137"/>
                    </a:srgbClr>
                  </a:outerShdw>
                </a:effectLst>
                <a:latin typeface="Britannic Bold" panose="020B0903060703020204" pitchFamily="34" charset="0"/>
              </a:rPr>
              <a:t>Quellen</a:t>
            </a:r>
          </a:p>
        </p:txBody>
      </p:sp>
      <p:sp>
        <p:nvSpPr>
          <p:cNvPr id="4" name="Textfeld 3">
            <a:extLst>
              <a:ext uri="{FF2B5EF4-FFF2-40B4-BE49-F238E27FC236}">
                <a16:creationId xmlns:a16="http://schemas.microsoft.com/office/drawing/2014/main" id="{4CF74FC8-22AB-4A2A-15A3-8FEDC30D0F7C}"/>
              </a:ext>
            </a:extLst>
          </p:cNvPr>
          <p:cNvSpPr txBox="1"/>
          <p:nvPr/>
        </p:nvSpPr>
        <p:spPr>
          <a:xfrm>
            <a:off x="8737028" y="5662488"/>
            <a:ext cx="3291840" cy="369332"/>
          </a:xfrm>
          <a:prstGeom prst="rect">
            <a:avLst/>
          </a:prstGeom>
          <a:noFill/>
        </p:spPr>
        <p:txBody>
          <a:bodyPr wrap="square" rtlCol="0">
            <a:spAutoFit/>
          </a:bodyPr>
          <a:lstStyle/>
          <a:p>
            <a:r>
              <a:rPr lang="de-DE" b="1" dirty="0">
                <a:solidFill>
                  <a:schemeClr val="tx1">
                    <a:lumMod val="75000"/>
                    <a:lumOff val="25000"/>
                  </a:schemeClr>
                </a:solidFill>
                <a:effectLst>
                  <a:outerShdw blurRad="38100" dist="38100" dir="2700000" algn="tl">
                    <a:srgbClr val="000000">
                      <a:alpha val="43137"/>
                    </a:srgbClr>
                  </a:outerShdw>
                </a:effectLst>
                <a:latin typeface="Britannic Bold" panose="020B0903060703020204" pitchFamily="34" charset="0"/>
              </a:rPr>
              <a:t>Kian, </a:t>
            </a:r>
            <a:r>
              <a:rPr lang="de-DE" b="1" dirty="0" err="1">
                <a:solidFill>
                  <a:schemeClr val="tx1">
                    <a:lumMod val="75000"/>
                    <a:lumOff val="25000"/>
                  </a:schemeClr>
                </a:solidFill>
                <a:effectLst>
                  <a:outerShdw blurRad="38100" dist="38100" dir="2700000" algn="tl">
                    <a:srgbClr val="000000">
                      <a:alpha val="43137"/>
                    </a:srgbClr>
                  </a:outerShdw>
                </a:effectLst>
                <a:latin typeface="Britannic Bold" panose="020B0903060703020204" pitchFamily="34" charset="0"/>
              </a:rPr>
              <a:t>Basit</a:t>
            </a:r>
            <a:r>
              <a:rPr lang="de-DE" b="1" dirty="0">
                <a:solidFill>
                  <a:schemeClr val="tx1">
                    <a:lumMod val="75000"/>
                    <a:lumOff val="25000"/>
                  </a:schemeClr>
                </a:solidFill>
                <a:effectLst>
                  <a:outerShdw blurRad="38100" dist="38100" dir="2700000" algn="tl">
                    <a:srgbClr val="000000">
                      <a:alpha val="43137"/>
                    </a:srgbClr>
                  </a:outerShdw>
                </a:effectLst>
                <a:latin typeface="Britannic Bold" panose="020B0903060703020204" pitchFamily="34" charset="0"/>
              </a:rPr>
              <a:t> und Kamil</a:t>
            </a:r>
          </a:p>
        </p:txBody>
      </p:sp>
      <p:pic>
        <p:nvPicPr>
          <p:cNvPr id="5" name="Grafik 4">
            <a:extLst>
              <a:ext uri="{FF2B5EF4-FFF2-40B4-BE49-F238E27FC236}">
                <a16:creationId xmlns:a16="http://schemas.microsoft.com/office/drawing/2014/main" id="{C995D4B3-C13F-4643-8DFF-3AF69351580B}"/>
              </a:ext>
            </a:extLst>
          </p:cNvPr>
          <p:cNvPicPr>
            <a:picLocks noChangeAspect="1"/>
          </p:cNvPicPr>
          <p:nvPr/>
        </p:nvPicPr>
        <p:blipFill>
          <a:blip r:embed="rId8"/>
          <a:stretch>
            <a:fillRect/>
          </a:stretch>
        </p:blipFill>
        <p:spPr>
          <a:xfrm>
            <a:off x="619006" y="2141530"/>
            <a:ext cx="2336901" cy="4165600"/>
          </a:xfrm>
          <a:prstGeom prst="rect">
            <a:avLst/>
          </a:prstGeom>
        </p:spPr>
      </p:pic>
    </p:spTree>
    <p:extLst>
      <p:ext uri="{BB962C8B-B14F-4D97-AF65-F5344CB8AC3E}">
        <p14:creationId xmlns:p14="http://schemas.microsoft.com/office/powerpoint/2010/main" val="19574739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6E0FE2A2-CCE4-BD07-8115-D0066DC6505A}"/>
              </a:ext>
            </a:extLst>
          </p:cNvPr>
          <p:cNvSpPr>
            <a:spLocks noGrp="1"/>
          </p:cNvSpPr>
          <p:nvPr>
            <p:ph idx="1"/>
          </p:nvPr>
        </p:nvSpPr>
        <p:spPr>
          <a:xfrm>
            <a:off x="1212787" y="1893190"/>
            <a:ext cx="9909515" cy="3760891"/>
          </a:xfrm>
        </p:spPr>
        <p:txBody>
          <a:bodyPr>
            <a:normAutofit/>
          </a:bodyPr>
          <a:lstStyle/>
          <a:p>
            <a:pPr marL="0" indent="0" algn="ctr">
              <a:lnSpc>
                <a:spcPct val="90000"/>
              </a:lnSpc>
              <a:buNone/>
            </a:pPr>
            <a:r>
              <a:rPr lang="de-DE" sz="1500" b="1" dirty="0"/>
              <a:t>1906:</a:t>
            </a:r>
            <a:r>
              <a:rPr lang="de-DE" sz="1500" dirty="0"/>
              <a:t> Gründung der All-India Muslim League</a:t>
            </a:r>
          </a:p>
          <a:p>
            <a:pPr marL="0" indent="0" algn="ctr">
              <a:lnSpc>
                <a:spcPct val="90000"/>
              </a:lnSpc>
              <a:buNone/>
            </a:pPr>
            <a:r>
              <a:rPr lang="de-DE" sz="1500" dirty="0"/>
              <a:t> Ziel: Schutz muslimischer Interessen in einem mehrheitlich hinduistischen Land</a:t>
            </a:r>
          </a:p>
          <a:p>
            <a:pPr algn="ctr">
              <a:lnSpc>
                <a:spcPct val="90000"/>
              </a:lnSpc>
            </a:pPr>
            <a:endParaRPr lang="de-DE" sz="1500" dirty="0"/>
          </a:p>
          <a:p>
            <a:pPr marL="0" indent="0" algn="ctr">
              <a:lnSpc>
                <a:spcPct val="90000"/>
              </a:lnSpc>
              <a:buNone/>
            </a:pPr>
            <a:r>
              <a:rPr lang="de-DE" sz="1500" dirty="0"/>
              <a:t>Muslimische Elite befürchtet Dominanz durch den INC</a:t>
            </a:r>
          </a:p>
          <a:p>
            <a:pPr algn="ctr">
              <a:lnSpc>
                <a:spcPct val="90000"/>
              </a:lnSpc>
            </a:pPr>
            <a:endParaRPr lang="de-DE" sz="1500" dirty="0"/>
          </a:p>
          <a:p>
            <a:pPr marL="0" indent="0" algn="ctr">
              <a:lnSpc>
                <a:spcPct val="90000"/>
              </a:lnSpc>
              <a:buNone/>
            </a:pPr>
            <a:r>
              <a:rPr lang="de-DE" sz="1500" dirty="0"/>
              <a:t>Zweistaatentheorie entsteht: Muslime seien eine eigene Nation mit Anspruch auf Selbstbestimmung</a:t>
            </a:r>
          </a:p>
          <a:p>
            <a:pPr algn="ctr">
              <a:lnSpc>
                <a:spcPct val="90000"/>
              </a:lnSpc>
            </a:pPr>
            <a:endParaRPr lang="de-DE" sz="1500" dirty="0"/>
          </a:p>
          <a:p>
            <a:pPr marL="0" indent="0" algn="ctr">
              <a:lnSpc>
                <a:spcPct val="90000"/>
              </a:lnSpc>
              <a:buNone/>
            </a:pPr>
            <a:r>
              <a:rPr lang="de-DE" sz="1500" dirty="0"/>
              <a:t>Forderungen nach getrennten Wählerlisten für Muslime</a:t>
            </a:r>
          </a:p>
          <a:p>
            <a:pPr algn="ctr">
              <a:lnSpc>
                <a:spcPct val="90000"/>
              </a:lnSpc>
            </a:pPr>
            <a:endParaRPr lang="de-DE" sz="1500" dirty="0"/>
          </a:p>
          <a:p>
            <a:pPr marL="0" indent="0" algn="ctr">
              <a:lnSpc>
                <a:spcPct val="90000"/>
              </a:lnSpc>
              <a:buNone/>
            </a:pPr>
            <a:r>
              <a:rPr lang="de-DE" sz="1500" dirty="0"/>
              <a:t>Britische Kolonialmacht fördert gezielt religiöse Spaltung („Teile und herrsche“)</a:t>
            </a:r>
          </a:p>
        </p:txBody>
      </p:sp>
      <p:sp>
        <p:nvSpPr>
          <p:cNvPr id="2" name="Titel 1">
            <a:extLst>
              <a:ext uri="{FF2B5EF4-FFF2-40B4-BE49-F238E27FC236}">
                <a16:creationId xmlns:a16="http://schemas.microsoft.com/office/drawing/2014/main" id="{A4E5C4B2-715F-D2C4-0907-4F92749DF169}"/>
              </a:ext>
            </a:extLst>
          </p:cNvPr>
          <p:cNvSpPr>
            <a:spLocks noGrp="1"/>
          </p:cNvSpPr>
          <p:nvPr>
            <p:ph type="title"/>
          </p:nvPr>
        </p:nvSpPr>
        <p:spPr>
          <a:xfrm>
            <a:off x="1066521" y="714653"/>
            <a:ext cx="10055781" cy="1289304"/>
          </a:xfrm>
        </p:spPr>
        <p:txBody>
          <a:bodyPr anchor="ctr">
            <a:normAutofit/>
          </a:bodyPr>
          <a:lstStyle/>
          <a:p>
            <a:pPr algn="ctr"/>
            <a:r>
              <a:rPr lang="de-DE" sz="2800" b="1" dirty="0">
                <a:effectLst>
                  <a:outerShdw blurRad="38100" dist="38100" dir="2700000" algn="tl">
                    <a:srgbClr val="000000">
                      <a:alpha val="43137"/>
                    </a:srgbClr>
                  </a:outerShdw>
                </a:effectLst>
                <a:latin typeface="Britannic Bold" panose="020B0903060703020204" pitchFamily="34" charset="0"/>
              </a:rPr>
              <a:t>Erste Spannungen zwischen Hindus und Muslimen</a:t>
            </a:r>
          </a:p>
        </p:txBody>
      </p:sp>
    </p:spTree>
    <p:extLst>
      <p:ext uri="{BB962C8B-B14F-4D97-AF65-F5344CB8AC3E}">
        <p14:creationId xmlns:p14="http://schemas.microsoft.com/office/powerpoint/2010/main" val="4162713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400"/>
                                        <p:tgtEl>
                                          <p:spTgt spid="3">
                                            <p:txEl>
                                              <p:pRg st="1" end="1"/>
                                            </p:txEl>
                                          </p:spTgt>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400"/>
                                        <p:tgtEl>
                                          <p:spTgt spid="3">
                                            <p:txEl>
                                              <p:pRg st="3" end="3"/>
                                            </p:txEl>
                                          </p:spTgt>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400"/>
                                        <p:tgtEl>
                                          <p:spTgt spid="3">
                                            <p:txEl>
                                              <p:pRg st="5" end="5"/>
                                            </p:txEl>
                                          </p:spTgt>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400"/>
                                        <p:tgtEl>
                                          <p:spTgt spid="3">
                                            <p:txEl>
                                              <p:pRg st="7" end="7"/>
                                            </p:txEl>
                                          </p:spTgt>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4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1A0CFF8-57A3-9FEA-8FAB-4BF8E15F71E8}"/>
              </a:ext>
            </a:extLst>
          </p:cNvPr>
          <p:cNvSpPr>
            <a:spLocks noGrp="1"/>
          </p:cNvSpPr>
          <p:nvPr>
            <p:ph idx="1"/>
          </p:nvPr>
        </p:nvSpPr>
        <p:spPr>
          <a:xfrm>
            <a:off x="1096994" y="2343885"/>
            <a:ext cx="10055781" cy="3760891"/>
          </a:xfrm>
        </p:spPr>
        <p:txBody>
          <a:bodyPr>
            <a:normAutofit/>
          </a:bodyPr>
          <a:lstStyle/>
          <a:p>
            <a:pPr marL="0" indent="0" algn="ctr">
              <a:lnSpc>
                <a:spcPct val="90000"/>
              </a:lnSpc>
              <a:buNone/>
            </a:pPr>
            <a:r>
              <a:rPr lang="de-DE" sz="1800" dirty="0"/>
              <a:t> 1919: Amritsar-Massaker – britische Truppen töten hunderte friedliche Demonstranten → radikaler Bruch mit britischem Vertrauen</a:t>
            </a:r>
          </a:p>
          <a:p>
            <a:pPr algn="ctr">
              <a:lnSpc>
                <a:spcPct val="90000"/>
              </a:lnSpc>
            </a:pPr>
            <a:endParaRPr lang="de-DE" sz="1800" dirty="0"/>
          </a:p>
          <a:p>
            <a:pPr marL="0" indent="0" algn="ctr">
              <a:lnSpc>
                <a:spcPct val="90000"/>
              </a:lnSpc>
              <a:buNone/>
            </a:pPr>
            <a:r>
              <a:rPr lang="de-DE" sz="1800" dirty="0"/>
              <a:t>Mahatma Gandhi ruft zu zivilem Ungehorsam und gewaltfreiem Widerstand auf</a:t>
            </a:r>
          </a:p>
          <a:p>
            <a:pPr algn="ctr">
              <a:lnSpc>
                <a:spcPct val="90000"/>
              </a:lnSpc>
            </a:pPr>
            <a:endParaRPr lang="de-DE" sz="1800" dirty="0"/>
          </a:p>
          <a:p>
            <a:pPr marL="0" indent="0" algn="ctr">
              <a:lnSpc>
                <a:spcPct val="90000"/>
              </a:lnSpc>
              <a:buNone/>
            </a:pPr>
            <a:r>
              <a:rPr lang="de-DE" sz="1800" dirty="0"/>
              <a:t>Hindu-Muslim-Spannungen nehmen trotz gemeinsamer Aktionen (z. B. </a:t>
            </a:r>
            <a:r>
              <a:rPr lang="de-DE" sz="1800" dirty="0" err="1"/>
              <a:t>Khilafat</a:t>
            </a:r>
            <a:r>
              <a:rPr lang="de-DE" sz="1800" dirty="0"/>
              <a:t>-Bewegung) wieder zu</a:t>
            </a:r>
          </a:p>
          <a:p>
            <a:pPr algn="ctr">
              <a:lnSpc>
                <a:spcPct val="90000"/>
              </a:lnSpc>
            </a:pPr>
            <a:endParaRPr lang="de-DE" sz="1800" dirty="0"/>
          </a:p>
          <a:p>
            <a:pPr marL="0" indent="0" algn="ctr">
              <a:lnSpc>
                <a:spcPct val="90000"/>
              </a:lnSpc>
              <a:buNone/>
            </a:pPr>
            <a:r>
              <a:rPr lang="de-DE" sz="1800" dirty="0"/>
              <a:t>1930: Salzmarschs Ghandis &amp; Unabhängigkeitserklärung des INC→ Muslim League verweigert Unterstützung – Beginn der offenen politischen Spaltung</a:t>
            </a:r>
          </a:p>
        </p:txBody>
      </p:sp>
      <p:sp>
        <p:nvSpPr>
          <p:cNvPr id="2" name="Titel 1">
            <a:extLst>
              <a:ext uri="{FF2B5EF4-FFF2-40B4-BE49-F238E27FC236}">
                <a16:creationId xmlns:a16="http://schemas.microsoft.com/office/drawing/2014/main" id="{D2DFBB47-EB03-B755-8198-C8EDA9B2536A}"/>
              </a:ext>
            </a:extLst>
          </p:cNvPr>
          <p:cNvSpPr>
            <a:spLocks noGrp="1"/>
          </p:cNvSpPr>
          <p:nvPr>
            <p:ph type="title"/>
          </p:nvPr>
        </p:nvSpPr>
        <p:spPr>
          <a:xfrm>
            <a:off x="1096994" y="942871"/>
            <a:ext cx="10055781" cy="1289304"/>
          </a:xfrm>
        </p:spPr>
        <p:txBody>
          <a:bodyPr anchor="ctr">
            <a:normAutofit/>
          </a:bodyPr>
          <a:lstStyle/>
          <a:p>
            <a:r>
              <a:rPr lang="de-DE" sz="3200" b="1" dirty="0">
                <a:effectLst>
                  <a:outerShdw blurRad="38100" dist="38100" dir="2700000" algn="tl">
                    <a:srgbClr val="000000">
                      <a:alpha val="43137"/>
                    </a:srgbClr>
                  </a:outerShdw>
                </a:effectLst>
                <a:latin typeface="Britannic Bold" panose="020B0903060703020204" pitchFamily="34" charset="0"/>
              </a:rPr>
              <a:t>Radikalisierung der Bewegung (1919–1930)</a:t>
            </a:r>
          </a:p>
        </p:txBody>
      </p:sp>
    </p:spTree>
    <p:extLst>
      <p:ext uri="{BB962C8B-B14F-4D97-AF65-F5344CB8AC3E}">
        <p14:creationId xmlns:p14="http://schemas.microsoft.com/office/powerpoint/2010/main" val="3640419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400"/>
                                        <p:tgtEl>
                                          <p:spTgt spid="3">
                                            <p:txEl>
                                              <p:pRg st="2" end="2"/>
                                            </p:txEl>
                                          </p:spTgt>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400"/>
                                        <p:tgtEl>
                                          <p:spTgt spid="3">
                                            <p:txEl>
                                              <p:pRg st="4" end="4"/>
                                            </p:txEl>
                                          </p:spTgt>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4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85D6F-3F99-7950-BFC2-2A765A462259}"/>
              </a:ext>
            </a:extLst>
          </p:cNvPr>
          <p:cNvSpPr>
            <a:spLocks noGrp="1"/>
          </p:cNvSpPr>
          <p:nvPr>
            <p:ph type="title"/>
          </p:nvPr>
        </p:nvSpPr>
        <p:spPr>
          <a:xfrm>
            <a:off x="806285" y="2338387"/>
            <a:ext cx="5169822" cy="2181225"/>
          </a:xfrm>
        </p:spPr>
        <p:txBody>
          <a:bodyPr>
            <a:normAutofit/>
          </a:bodyPr>
          <a:lstStyle/>
          <a:p>
            <a:r>
              <a:rPr lang="de-DE" sz="3200" b="1" dirty="0">
                <a:effectLst>
                  <a:outerShdw blurRad="38100" dist="38100" dir="2700000" algn="tl">
                    <a:srgbClr val="000000">
                      <a:alpha val="43137"/>
                    </a:srgbClr>
                  </a:outerShdw>
                </a:effectLst>
                <a:latin typeface="Britannic Bold" panose="020B0903060703020204" pitchFamily="34" charset="0"/>
              </a:rPr>
              <a:t>Ursachen der Spannungen zwischen Hindus und Muslimen</a:t>
            </a:r>
          </a:p>
        </p:txBody>
      </p:sp>
      <p:sp>
        <p:nvSpPr>
          <p:cNvPr id="3" name="Inhaltsplatzhalter 2">
            <a:extLst>
              <a:ext uri="{FF2B5EF4-FFF2-40B4-BE49-F238E27FC236}">
                <a16:creationId xmlns:a16="http://schemas.microsoft.com/office/drawing/2014/main" id="{B8526C91-73B4-8808-8539-1452787345B7}"/>
              </a:ext>
            </a:extLst>
          </p:cNvPr>
          <p:cNvSpPr>
            <a:spLocks noGrp="1"/>
          </p:cNvSpPr>
          <p:nvPr>
            <p:ph sz="half" idx="2"/>
          </p:nvPr>
        </p:nvSpPr>
        <p:spPr>
          <a:xfrm>
            <a:off x="6065838" y="959875"/>
            <a:ext cx="5169822" cy="4938250"/>
          </a:xfrm>
        </p:spPr>
        <p:txBody>
          <a:bodyPr>
            <a:normAutofit fontScale="77500" lnSpcReduction="20000"/>
          </a:bodyPr>
          <a:lstStyle/>
          <a:p>
            <a:pPr marL="0" indent="0" algn="ctr">
              <a:lnSpc>
                <a:spcPct val="120000"/>
              </a:lnSpc>
              <a:buNone/>
            </a:pPr>
            <a:r>
              <a:rPr lang="de-DE" sz="1800" dirty="0"/>
              <a:t>Verschiedene Rituale, Gesetze, Feiertage, Essensvorschriften –Alltagspraxis oft unvereinbar</a:t>
            </a:r>
          </a:p>
          <a:p>
            <a:pPr algn="ctr">
              <a:lnSpc>
                <a:spcPct val="120000"/>
              </a:lnSpc>
            </a:pPr>
            <a:endParaRPr lang="de-DE" sz="1800" dirty="0"/>
          </a:p>
          <a:p>
            <a:pPr marL="0" indent="0" algn="ctr">
              <a:lnSpc>
                <a:spcPct val="120000"/>
              </a:lnSpc>
              <a:buNone/>
            </a:pPr>
            <a:r>
              <a:rPr lang="de-DE" sz="1800" dirty="0"/>
              <a:t>Muslime waren in vielen Regionen in der Minderheit und befürchteten politische und kulturelle Marginalisierung</a:t>
            </a:r>
          </a:p>
          <a:p>
            <a:pPr algn="ctr">
              <a:lnSpc>
                <a:spcPct val="120000"/>
              </a:lnSpc>
            </a:pPr>
            <a:endParaRPr lang="de-DE" sz="1800" dirty="0"/>
          </a:p>
          <a:p>
            <a:pPr marL="0" indent="0" algn="ctr">
              <a:lnSpc>
                <a:spcPct val="120000"/>
              </a:lnSpc>
              <a:buNone/>
            </a:pPr>
            <a:r>
              <a:rPr lang="de-DE" sz="1800" dirty="0"/>
              <a:t>Viele Muslime gehörten benachteiligten Bevölkerungsgruppen an; Hindus dominierten Wirtschaft und Bildung</a:t>
            </a:r>
          </a:p>
          <a:p>
            <a:pPr algn="ctr">
              <a:lnSpc>
                <a:spcPct val="120000"/>
              </a:lnSpc>
            </a:pPr>
            <a:endParaRPr lang="de-DE" sz="1800" dirty="0"/>
          </a:p>
          <a:p>
            <a:pPr marL="0" indent="0" algn="ctr">
              <a:lnSpc>
                <a:spcPct val="120000"/>
              </a:lnSpc>
              <a:buNone/>
            </a:pPr>
            <a:r>
              <a:rPr lang="de-DE" sz="1800" dirty="0"/>
              <a:t>Forderung nach getrennten Wählerlisten führte zu wachsendem Misstrauen und politischer Polarisierung</a:t>
            </a:r>
          </a:p>
          <a:p>
            <a:pPr algn="ctr">
              <a:lnSpc>
                <a:spcPct val="120000"/>
              </a:lnSpc>
            </a:pPr>
            <a:endParaRPr lang="de-DE" sz="1800" dirty="0"/>
          </a:p>
          <a:p>
            <a:pPr marL="0" indent="0" algn="ctr">
              <a:lnSpc>
                <a:spcPct val="120000"/>
              </a:lnSpc>
              <a:buNone/>
            </a:pPr>
            <a:r>
              <a:rPr lang="de-DE" sz="1800" dirty="0"/>
              <a:t>Die Briten förderten bewusst die Spaltung („Divide and Rule“), um den antikolonialen Widerstand zu schwächen</a:t>
            </a:r>
          </a:p>
        </p:txBody>
      </p:sp>
    </p:spTree>
    <p:extLst>
      <p:ext uri="{BB962C8B-B14F-4D97-AF65-F5344CB8AC3E}">
        <p14:creationId xmlns:p14="http://schemas.microsoft.com/office/powerpoint/2010/main" val="27831682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410" y="2491528"/>
            <a:ext cx="5308765" cy="1874943"/>
          </a:xfrm>
        </p:spPr>
        <p:txBody>
          <a:bodyPr anchor="ctr">
            <a:normAutofit/>
          </a:bodyPr>
          <a:lstStyle/>
          <a:p>
            <a:pPr algn="ctr"/>
            <a:r>
              <a:rPr lang="de-DE" sz="3200" b="1" noProof="0" dirty="0">
                <a:effectLst>
                  <a:outerShdw blurRad="38100" dist="38100" dir="2700000" algn="tl">
                    <a:srgbClr val="000000">
                      <a:alpha val="43137"/>
                    </a:srgbClr>
                  </a:outerShdw>
                </a:effectLst>
                <a:latin typeface="Britannic Bold" panose="020B0903060703020204" pitchFamily="34" charset="0"/>
              </a:rPr>
              <a:t>Forderung nach Teilung </a:t>
            </a:r>
            <a:r>
              <a:rPr lang="en-GB" sz="3200" b="1" noProof="0" dirty="0">
                <a:effectLst>
                  <a:outerShdw blurRad="38100" dist="38100" dir="2700000" algn="tl">
                    <a:srgbClr val="000000">
                      <a:alpha val="43137"/>
                    </a:srgbClr>
                  </a:outerShdw>
                </a:effectLst>
                <a:latin typeface="Britannic Bold" panose="020B0903060703020204" pitchFamily="34" charset="0"/>
              </a:rPr>
              <a:t>(</a:t>
            </a:r>
            <a:r>
              <a:rPr lang="en-GB" sz="3200" b="1" dirty="0">
                <a:effectLst>
                  <a:outerShdw blurRad="38100" dist="38100" dir="2700000" algn="tl">
                    <a:srgbClr val="000000">
                      <a:alpha val="43137"/>
                    </a:srgbClr>
                  </a:outerShdw>
                </a:effectLst>
                <a:latin typeface="Britannic Bold" panose="020B0903060703020204" pitchFamily="34" charset="0"/>
              </a:rPr>
              <a:t>1940</a:t>
            </a:r>
            <a:r>
              <a:rPr lang="de-DE" sz="3200" b="1" noProof="0" dirty="0">
                <a:effectLst>
                  <a:outerShdw blurRad="38100" dist="38100" dir="2700000" algn="tl">
                    <a:srgbClr val="000000">
                      <a:alpha val="43137"/>
                    </a:srgbClr>
                  </a:outerShdw>
                </a:effectLst>
                <a:latin typeface="Britannic Bold" panose="020B0903060703020204" pitchFamily="34" charset="0"/>
              </a:rPr>
              <a:t>–1945)</a:t>
            </a:r>
          </a:p>
        </p:txBody>
      </p:sp>
      <p:sp>
        <p:nvSpPr>
          <p:cNvPr id="3" name="Content Placeholder 2"/>
          <p:cNvSpPr>
            <a:spLocks noGrp="1"/>
          </p:cNvSpPr>
          <p:nvPr>
            <p:ph sz="half" idx="2"/>
          </p:nvPr>
        </p:nvSpPr>
        <p:spPr>
          <a:xfrm>
            <a:off x="7243555" y="852949"/>
            <a:ext cx="4015160" cy="5195425"/>
          </a:xfrm>
        </p:spPr>
        <p:txBody>
          <a:bodyPr anchor="ctr">
            <a:normAutofit/>
          </a:bodyPr>
          <a:lstStyle/>
          <a:p>
            <a:endParaRPr lang="de-DE" sz="1800" noProof="0" dirty="0"/>
          </a:p>
          <a:p>
            <a:pPr marL="0" indent="0" algn="ctr">
              <a:buNone/>
            </a:pPr>
            <a:r>
              <a:rPr lang="de-DE" sz="1800" noProof="0" dirty="0"/>
              <a:t>Muslim League fordert Separatstaat für Muslime (ab 1940 – Lahore-Resolution)</a:t>
            </a:r>
          </a:p>
          <a:p>
            <a:pPr algn="ctr"/>
            <a:endParaRPr lang="de-DE" sz="1800" noProof="0" dirty="0"/>
          </a:p>
          <a:p>
            <a:pPr marL="0" indent="0" algn="ctr">
              <a:buNone/>
            </a:pPr>
            <a:r>
              <a:rPr lang="de-DE" sz="1800" noProof="0" dirty="0"/>
              <a:t>INC fordert einen säkularen Nationalstaat</a:t>
            </a:r>
          </a:p>
          <a:p>
            <a:pPr algn="ctr"/>
            <a:endParaRPr lang="de-DE" sz="1800" noProof="0" dirty="0"/>
          </a:p>
          <a:p>
            <a:pPr marL="0" indent="0" algn="ctr">
              <a:buNone/>
            </a:pPr>
            <a:r>
              <a:rPr lang="de-DE" sz="1800" noProof="0" dirty="0"/>
              <a:t>Zuspitzung der religiösen Spannungen während des Zweiten Weltkriegs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8476" y="941832"/>
            <a:ext cx="7368673" cy="1249818"/>
          </a:xfrm>
        </p:spPr>
        <p:txBody>
          <a:bodyPr anchor="ctr">
            <a:normAutofit/>
          </a:bodyPr>
          <a:lstStyle/>
          <a:p>
            <a:pPr algn="ctr"/>
            <a:r>
              <a:rPr lang="de-DE" sz="2800" noProof="0" dirty="0">
                <a:effectLst>
                  <a:outerShdw blurRad="38100" dist="38100" dir="2700000" algn="tl">
                    <a:srgbClr val="000000">
                      <a:alpha val="43137"/>
                    </a:srgbClr>
                  </a:outerShdw>
                </a:effectLst>
                <a:latin typeface="Britannic Bold" panose="020B0903060703020204" pitchFamily="34" charset="0"/>
              </a:rPr>
              <a:t>Unabhängigkeit und Teilung Britisch-Indiens (1947)</a:t>
            </a:r>
          </a:p>
        </p:txBody>
      </p:sp>
      <p:pic>
        <p:nvPicPr>
          <p:cNvPr id="17" name="Grafik 16" descr="Ein Bild, das Karte, Text, Atlas enthält.&#10;&#10;KI-generierte Inhalte können fehlerhaft sein.">
            <a:extLst>
              <a:ext uri="{FF2B5EF4-FFF2-40B4-BE49-F238E27FC236}">
                <a16:creationId xmlns:a16="http://schemas.microsoft.com/office/drawing/2014/main" id="{53ADC798-F6C4-1814-32F1-1ED7435307BA}"/>
              </a:ext>
            </a:extLst>
          </p:cNvPr>
          <p:cNvPicPr>
            <a:picLocks noChangeAspect="1"/>
          </p:cNvPicPr>
          <p:nvPr/>
        </p:nvPicPr>
        <p:blipFill>
          <a:blip r:embed="rId3"/>
          <a:stretch>
            <a:fillRect/>
          </a:stretch>
        </p:blipFill>
        <p:spPr>
          <a:xfrm>
            <a:off x="-354013" y="1577625"/>
            <a:ext cx="6268003" cy="4080784"/>
          </a:xfrm>
          <a:prstGeom prst="rect">
            <a:avLst/>
          </a:prstGeom>
        </p:spPr>
      </p:pic>
      <p:pic>
        <p:nvPicPr>
          <p:cNvPr id="19" name="Grafik 18" descr="Ein Bild, das Screenshot enthält.&#10;&#10;KI-generierte Inhalte können fehlerhaft sein.">
            <a:extLst>
              <a:ext uri="{FF2B5EF4-FFF2-40B4-BE49-F238E27FC236}">
                <a16:creationId xmlns:a16="http://schemas.microsoft.com/office/drawing/2014/main" id="{5707E5C3-486C-E1DB-B2BE-4B4468C37911}"/>
              </a:ext>
            </a:extLst>
          </p:cNvPr>
          <p:cNvPicPr>
            <a:picLocks noChangeAspect="1"/>
          </p:cNvPicPr>
          <p:nvPr/>
        </p:nvPicPr>
        <p:blipFill>
          <a:blip r:embed="rId4"/>
          <a:srcRect t="61663" r="75498"/>
          <a:stretch/>
        </p:blipFill>
        <p:spPr>
          <a:xfrm>
            <a:off x="908050" y="4444556"/>
            <a:ext cx="1444625" cy="1471612"/>
          </a:xfrm>
          <a:prstGeom prst="rect">
            <a:avLst/>
          </a:prstGeom>
        </p:spPr>
      </p:pic>
      <p:sp>
        <p:nvSpPr>
          <p:cNvPr id="20" name="Inhaltsplatzhalter 19">
            <a:extLst>
              <a:ext uri="{FF2B5EF4-FFF2-40B4-BE49-F238E27FC236}">
                <a16:creationId xmlns:a16="http://schemas.microsoft.com/office/drawing/2014/main" id="{E0FE417C-5167-879B-24D3-9F5BAFEA5E24}"/>
              </a:ext>
            </a:extLst>
          </p:cNvPr>
          <p:cNvSpPr>
            <a:spLocks noGrp="1"/>
          </p:cNvSpPr>
          <p:nvPr>
            <p:ph sz="half" idx="2"/>
          </p:nvPr>
        </p:nvSpPr>
        <p:spPr/>
        <p:txBody>
          <a:bodyPr>
            <a:normAutofit/>
          </a:bodyPr>
          <a:lstStyle/>
          <a:p>
            <a:pPr lvl="0" algn="ctr"/>
            <a:r>
              <a:rPr lang="de-DE" sz="1800" noProof="0" dirty="0"/>
              <a:t>Mountbatten-Plan: Aufteilung Indiens in Indien und Pakistan</a:t>
            </a:r>
          </a:p>
          <a:p>
            <a:pPr lvl="0" algn="ctr"/>
            <a:endParaRPr lang="de-DE" sz="1800" noProof="0" dirty="0"/>
          </a:p>
          <a:p>
            <a:pPr lvl="0" algn="ctr"/>
            <a:r>
              <a:rPr lang="de-DE" sz="1800" b="1" noProof="0" dirty="0"/>
              <a:t>14. Aug. 1947:</a:t>
            </a:r>
            <a:r>
              <a:rPr lang="de-DE" sz="1800" noProof="0" dirty="0"/>
              <a:t> Gründung Pakistans </a:t>
            </a:r>
          </a:p>
          <a:p>
            <a:pPr lvl="0" algn="ctr"/>
            <a:endParaRPr lang="de-DE" sz="1800" noProof="0" dirty="0"/>
          </a:p>
          <a:p>
            <a:pPr lvl="0" algn="ctr"/>
            <a:r>
              <a:rPr lang="de-DE" sz="1800" b="1" noProof="0" dirty="0"/>
              <a:t>15. Aug. 1947: </a:t>
            </a:r>
            <a:r>
              <a:rPr lang="de-DE" sz="1800" noProof="0" dirty="0"/>
              <a:t>Unabhängigkeit Indiens</a:t>
            </a:r>
          </a:p>
          <a:p>
            <a:pPr lvl="0" algn="ctr"/>
            <a:endParaRPr lang="de-DE" sz="1800" noProof="0" dirty="0"/>
          </a:p>
          <a:p>
            <a:pPr lvl="0" algn="ctr"/>
            <a:r>
              <a:rPr lang="de-DE" sz="1800" noProof="0" dirty="0"/>
              <a:t>Massive Flüchtlingsströme, über eine Million Tote bei Unruhen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animEffect transition="in" filter="fade">
                                      <p:cBhvr>
                                        <p:cTn id="11" dur="500"/>
                                        <p:tgtEl>
                                          <p:spTgt spid="20">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animEffect transition="in" filter="fade">
                                      <p:cBhvr>
                                        <p:cTn id="15" dur="500"/>
                                        <p:tgtEl>
                                          <p:spTgt spid="20">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xEl>
                                              <p:pRg st="6" end="6"/>
                                            </p:txEl>
                                          </p:spTgt>
                                        </p:tgtEl>
                                        <p:attrNameLst>
                                          <p:attrName>style.visibility</p:attrName>
                                        </p:attrNameLst>
                                      </p:cBhvr>
                                      <p:to>
                                        <p:strVal val="visible"/>
                                      </p:to>
                                    </p:set>
                                    <p:animEffect transition="in" filter="fade">
                                      <p:cBhvr>
                                        <p:cTn id="19" dur="500"/>
                                        <p:tgtEl>
                                          <p:spTgt spid="2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ückblick">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PowerPoint party</Template>
  <TotalTime>0</TotalTime>
  <Words>1627</Words>
  <Application>Microsoft Office PowerPoint</Application>
  <PresentationFormat>Benutzerdefiniert</PresentationFormat>
  <Paragraphs>268</Paragraphs>
  <Slides>45</Slides>
  <Notes>42</Notes>
  <HiddenSlides>0</HiddenSlides>
  <MMClips>0</MMClips>
  <ScaleCrop>false</ScaleCrop>
  <HeadingPairs>
    <vt:vector size="4" baseType="variant">
      <vt:variant>
        <vt:lpstr>Design</vt:lpstr>
      </vt:variant>
      <vt:variant>
        <vt:i4>1</vt:i4>
      </vt:variant>
      <vt:variant>
        <vt:lpstr>Folientitel</vt:lpstr>
      </vt:variant>
      <vt:variant>
        <vt:i4>45</vt:i4>
      </vt:variant>
    </vt:vector>
  </HeadingPairs>
  <TitlesOfParts>
    <vt:vector size="46" baseType="lpstr">
      <vt:lpstr>RetrospectVTI</vt:lpstr>
      <vt:lpstr>Der  Indien-Pakistan Konflikt</vt:lpstr>
      <vt:lpstr>Inhalt</vt:lpstr>
      <vt:lpstr>Britische Kolonialzeit und politische Entwicklung  (1857–1985)</vt:lpstr>
      <vt:lpstr>Aufstieg des indischen Nationalismus (ab 1885)</vt:lpstr>
      <vt:lpstr>Erste Spannungen zwischen Hindus und Muslimen</vt:lpstr>
      <vt:lpstr>Radikalisierung der Bewegung (1919–1930)</vt:lpstr>
      <vt:lpstr>Ursachen der Spannungen zwischen Hindus und Muslimen</vt:lpstr>
      <vt:lpstr>Forderung nach Teilung (1940–1945)</vt:lpstr>
      <vt:lpstr>Unabhängigkeit und Teilung Britisch-Indiens (1947)</vt:lpstr>
      <vt:lpstr>Kaschmirfrage und Erster Krieg  (1947–1949)</vt:lpstr>
      <vt:lpstr>Line of Control (LoC) zwischen Pakistan und Indien</vt:lpstr>
      <vt:lpstr>Line of control</vt:lpstr>
      <vt:lpstr>Zweiter und Dritter Krieg  (1965 &amp; 1971)</vt:lpstr>
      <vt:lpstr>Kargil-Konflikt und Atomwaffen (1999)</vt:lpstr>
      <vt:lpstr>Terrorismus und neue Fronten (2001–2019)</vt:lpstr>
      <vt:lpstr>Abschaffung Artikel 370 &amp; politische Eskalation (2019–2024)</vt:lpstr>
      <vt:lpstr>Die jüngste Eskalation</vt:lpstr>
      <vt:lpstr>22. April</vt:lpstr>
      <vt:lpstr>23.-24. April</vt:lpstr>
      <vt:lpstr>PowerPoint-Präsentation</vt:lpstr>
      <vt:lpstr>25.april</vt:lpstr>
      <vt:lpstr>26. April</vt:lpstr>
      <vt:lpstr>27.–28. April</vt:lpstr>
      <vt:lpstr>29. April</vt:lpstr>
      <vt:lpstr>30. April – 2. Mai</vt:lpstr>
      <vt:lpstr>3. Mai</vt:lpstr>
      <vt:lpstr>4.Mai</vt:lpstr>
      <vt:lpstr>5. MAi</vt:lpstr>
      <vt:lpstr>6. Mai</vt:lpstr>
      <vt:lpstr>7.Mai</vt:lpstr>
      <vt:lpstr>8. MAI</vt:lpstr>
      <vt:lpstr>9.Mai</vt:lpstr>
      <vt:lpstr>10. Mai – Waffenstillstand &amp; fragile Ruhe</vt:lpstr>
      <vt:lpstr>10. Mai bis heute</vt:lpstr>
      <vt:lpstr>Gefahren des kriegs</vt:lpstr>
      <vt:lpstr>…</vt:lpstr>
      <vt:lpstr>Atomwaffen im Indien-Pakistan-Konflikt</vt:lpstr>
      <vt:lpstr>Folgen -  humanitär, wirtschaftlich, geopolitisch</vt:lpstr>
      <vt:lpstr>Humanitär Wirtschaftlich Geopolitisch</vt:lpstr>
      <vt:lpstr>Humanitär Wirtschaftlich Geopolitisch</vt:lpstr>
      <vt:lpstr>Humanitär Wirtschaftlich Geopolitisch</vt:lpstr>
      <vt:lpstr>Doomsday clock</vt:lpstr>
      <vt:lpstr>Fazit </vt:lpstr>
      <vt:lpstr>Fragen?</vt:lpstr>
      <vt:lpstr>Quellen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  Indien-Pakistan Konflikt</dc:title>
  <dc:subject/>
  <dc:creator>Kian2008</dc:creator>
  <cp:keywords/>
  <dc:description>generated using python-pptx</dc:description>
  <cp:lastModifiedBy>Kian Majidian Taleghani</cp:lastModifiedBy>
  <cp:revision>12</cp:revision>
  <dcterms:created xsi:type="dcterms:W3CDTF">2013-01-27T09:14:16Z</dcterms:created>
  <dcterms:modified xsi:type="dcterms:W3CDTF">2025-09-21T01:35:05Z</dcterms:modified>
  <cp:category/>
</cp:coreProperties>
</file>